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17FB7D-C213-4543-937F-E733DB6F8583}">
  <a:tblStyle styleId="{4B17FB7D-C213-4543-937F-E733DB6F858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c2684f35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c2684f35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c2684f35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c2684f35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091e59e6e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091e59e6e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091e59e6e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091e59e6e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091e59e6e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091e59e6e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c2684f35f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c2684f35f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c2684f35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c2684f35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091e59e6e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091e59e6e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c2684f3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c2684f3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091e59e6e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091e59e6e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c2684f35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c2684f35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091e59e6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091e59e6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c2684f35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c2684f35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c2684f35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c2684f35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c2684f35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c2684f35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Malawi Compost Transporter</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Connor Schmerfeld</a:t>
            </a:r>
            <a:endParaRPr/>
          </a:p>
          <a:p>
            <a:pPr indent="0" lvl="0" marL="0" rtl="0" algn="l">
              <a:spcBef>
                <a:spcPts val="0"/>
              </a:spcBef>
              <a:spcAft>
                <a:spcPts val="0"/>
              </a:spcAft>
              <a:buNone/>
            </a:pPr>
            <a:r>
              <a:rPr lang="en"/>
              <a:t>Hope Williams</a:t>
            </a:r>
            <a:endParaRPr/>
          </a:p>
          <a:p>
            <a:pPr indent="0" lvl="0" marL="0" rtl="0" algn="l">
              <a:spcBef>
                <a:spcPts val="0"/>
              </a:spcBef>
              <a:spcAft>
                <a:spcPts val="0"/>
              </a:spcAft>
              <a:buNone/>
            </a:pPr>
            <a:r>
              <a:rPr lang="en"/>
              <a:t>Shi Zhang</a:t>
            </a:r>
            <a:endParaRPr/>
          </a:p>
          <a:p>
            <a:pPr indent="0" lvl="0" marL="0" rtl="0" algn="l">
              <a:spcBef>
                <a:spcPts val="0"/>
              </a:spcBef>
              <a:spcAft>
                <a:spcPts val="0"/>
              </a:spcAft>
              <a:buNone/>
            </a:pPr>
            <a:r>
              <a:rPr lang="en"/>
              <a:t>Husain Aldawood</a:t>
            </a:r>
            <a:endParaRPr/>
          </a:p>
        </p:txBody>
      </p:sp>
      <p:sp>
        <p:nvSpPr>
          <p:cNvPr id="66" name="Google Shape;66;p13"/>
          <p:cNvSpPr txBox="1"/>
          <p:nvPr>
            <p:ph idx="12" type="sldNum"/>
          </p:nvPr>
        </p:nvSpPr>
        <p:spPr>
          <a:xfrm>
            <a:off x="6374695" y="4663225"/>
            <a:ext cx="26463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Team,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 </a:t>
            </a:r>
            <a:endParaRPr/>
          </a:p>
          <a:p>
            <a:pPr indent="0" lvl="0" marL="0" rtl="0" algn="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311725" y="500925"/>
            <a:ext cx="3706500" cy="6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Top 3 designs</a:t>
            </a:r>
            <a:endParaRPr>
              <a:solidFill>
                <a:schemeClr val="accent3"/>
              </a:solidFill>
            </a:endParaRPr>
          </a:p>
        </p:txBody>
      </p:sp>
      <p:sp>
        <p:nvSpPr>
          <p:cNvPr id="156" name="Google Shape;156;p22"/>
          <p:cNvSpPr txBox="1"/>
          <p:nvPr>
            <p:ph idx="12" type="sldNum"/>
          </p:nvPr>
        </p:nvSpPr>
        <p:spPr>
          <a:xfrm>
            <a:off x="7905092" y="4663225"/>
            <a:ext cx="1116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Shi,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p:txBody>
      </p:sp>
      <p:sp>
        <p:nvSpPr>
          <p:cNvPr id="157" name="Google Shape;157;p22"/>
          <p:cNvSpPr txBox="1"/>
          <p:nvPr>
            <p:ph idx="1" type="body"/>
          </p:nvPr>
        </p:nvSpPr>
        <p:spPr>
          <a:xfrm>
            <a:off x="81775" y="1162125"/>
            <a:ext cx="4166400" cy="76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3"/>
                </a:solidFill>
              </a:rPr>
              <a:t>Based on the Pugh Chart, the top 3 designs that meet our customer and client needs are as follows: </a:t>
            </a:r>
            <a:endParaRPr>
              <a:solidFill>
                <a:schemeClr val="accent3"/>
              </a:solidFill>
            </a:endParaRPr>
          </a:p>
        </p:txBody>
      </p:sp>
      <p:pic>
        <p:nvPicPr>
          <p:cNvPr id="158" name="Google Shape;158;p22"/>
          <p:cNvPicPr preferRelativeResize="0"/>
          <p:nvPr/>
        </p:nvPicPr>
        <p:blipFill>
          <a:blip r:embed="rId3">
            <a:alphaModFix/>
          </a:blip>
          <a:stretch>
            <a:fillRect/>
          </a:stretch>
        </p:blipFill>
        <p:spPr>
          <a:xfrm>
            <a:off x="5320474" y="3089840"/>
            <a:ext cx="2631900" cy="1573385"/>
          </a:xfrm>
          <a:prstGeom prst="rect">
            <a:avLst/>
          </a:prstGeom>
          <a:noFill/>
          <a:ln>
            <a:noFill/>
          </a:ln>
        </p:spPr>
      </p:pic>
      <p:pic>
        <p:nvPicPr>
          <p:cNvPr id="159" name="Google Shape;159;p22"/>
          <p:cNvPicPr preferRelativeResize="0"/>
          <p:nvPr/>
        </p:nvPicPr>
        <p:blipFill>
          <a:blip r:embed="rId4">
            <a:alphaModFix/>
          </a:blip>
          <a:stretch>
            <a:fillRect/>
          </a:stretch>
        </p:blipFill>
        <p:spPr>
          <a:xfrm>
            <a:off x="5493975" y="500925"/>
            <a:ext cx="2284875" cy="1693574"/>
          </a:xfrm>
          <a:prstGeom prst="rect">
            <a:avLst/>
          </a:prstGeom>
          <a:noFill/>
          <a:ln>
            <a:noFill/>
          </a:ln>
        </p:spPr>
      </p:pic>
      <p:pic>
        <p:nvPicPr>
          <p:cNvPr id="160" name="Google Shape;160;p22"/>
          <p:cNvPicPr preferRelativeResize="0"/>
          <p:nvPr/>
        </p:nvPicPr>
        <p:blipFill>
          <a:blip r:embed="rId5">
            <a:alphaModFix/>
          </a:blip>
          <a:stretch>
            <a:fillRect/>
          </a:stretch>
        </p:blipFill>
        <p:spPr>
          <a:xfrm>
            <a:off x="536838" y="2571750"/>
            <a:ext cx="3256274" cy="2016775"/>
          </a:xfrm>
          <a:prstGeom prst="rect">
            <a:avLst/>
          </a:prstGeom>
          <a:noFill/>
          <a:ln>
            <a:noFill/>
          </a:ln>
        </p:spPr>
      </p:pic>
      <p:sp>
        <p:nvSpPr>
          <p:cNvPr id="161" name="Google Shape;161;p22"/>
          <p:cNvSpPr txBox="1"/>
          <p:nvPr/>
        </p:nvSpPr>
        <p:spPr>
          <a:xfrm>
            <a:off x="747925" y="4608250"/>
            <a:ext cx="27846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Roboto"/>
                <a:ea typeface="Roboto"/>
                <a:cs typeface="Roboto"/>
                <a:sym typeface="Roboto"/>
              </a:rPr>
              <a:t>Figure 12: Design Alternative 5- pulley wagon</a:t>
            </a:r>
            <a:endParaRPr>
              <a:solidFill>
                <a:schemeClr val="accent3"/>
              </a:solidFill>
            </a:endParaRPr>
          </a:p>
        </p:txBody>
      </p:sp>
      <p:sp>
        <p:nvSpPr>
          <p:cNvPr id="162" name="Google Shape;162;p22"/>
          <p:cNvSpPr txBox="1"/>
          <p:nvPr/>
        </p:nvSpPr>
        <p:spPr>
          <a:xfrm>
            <a:off x="887450" y="2052488"/>
            <a:ext cx="2658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3"/>
                </a:solidFill>
                <a:latin typeface="Roboto"/>
                <a:ea typeface="Roboto"/>
                <a:cs typeface="Roboto"/>
                <a:sym typeface="Roboto"/>
              </a:rPr>
              <a:t>1ST PLACE DESIGN:</a:t>
            </a:r>
            <a:endParaRPr b="1" sz="2000">
              <a:solidFill>
                <a:schemeClr val="accent3"/>
              </a:solidFill>
              <a:latin typeface="Roboto"/>
              <a:ea typeface="Roboto"/>
              <a:cs typeface="Roboto"/>
              <a:sym typeface="Roboto"/>
            </a:endParaRPr>
          </a:p>
        </p:txBody>
      </p:sp>
      <p:sp>
        <p:nvSpPr>
          <p:cNvPr id="163" name="Google Shape;163;p22"/>
          <p:cNvSpPr txBox="1"/>
          <p:nvPr/>
        </p:nvSpPr>
        <p:spPr>
          <a:xfrm>
            <a:off x="5307425" y="107313"/>
            <a:ext cx="2658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Roboto"/>
                <a:ea typeface="Roboto"/>
                <a:cs typeface="Roboto"/>
                <a:sym typeface="Roboto"/>
              </a:rPr>
              <a:t>2ND</a:t>
            </a:r>
            <a:r>
              <a:rPr b="1" lang="en" sz="2000">
                <a:solidFill>
                  <a:schemeClr val="accent1"/>
                </a:solidFill>
                <a:latin typeface="Roboto"/>
                <a:ea typeface="Roboto"/>
                <a:cs typeface="Roboto"/>
                <a:sym typeface="Roboto"/>
              </a:rPr>
              <a:t> PLACE DESIGN:</a:t>
            </a:r>
            <a:endParaRPr b="1" sz="2000">
              <a:solidFill>
                <a:schemeClr val="accent1"/>
              </a:solidFill>
              <a:latin typeface="Roboto"/>
              <a:ea typeface="Roboto"/>
              <a:cs typeface="Roboto"/>
              <a:sym typeface="Roboto"/>
            </a:endParaRPr>
          </a:p>
        </p:txBody>
      </p:sp>
      <p:sp>
        <p:nvSpPr>
          <p:cNvPr id="164" name="Google Shape;164;p22"/>
          <p:cNvSpPr txBox="1"/>
          <p:nvPr/>
        </p:nvSpPr>
        <p:spPr>
          <a:xfrm>
            <a:off x="5307425" y="2571738"/>
            <a:ext cx="2658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Roboto"/>
                <a:ea typeface="Roboto"/>
                <a:cs typeface="Roboto"/>
                <a:sym typeface="Roboto"/>
              </a:rPr>
              <a:t>3RD</a:t>
            </a:r>
            <a:r>
              <a:rPr b="1" lang="en" sz="2000">
                <a:solidFill>
                  <a:schemeClr val="accent1"/>
                </a:solidFill>
                <a:latin typeface="Roboto"/>
                <a:ea typeface="Roboto"/>
                <a:cs typeface="Roboto"/>
                <a:sym typeface="Roboto"/>
              </a:rPr>
              <a:t> PLACE DESIGN:</a:t>
            </a:r>
            <a:endParaRPr b="1" sz="2000">
              <a:solidFill>
                <a:schemeClr val="accent1"/>
              </a:solidFill>
              <a:latin typeface="Roboto"/>
              <a:ea typeface="Roboto"/>
              <a:cs typeface="Roboto"/>
              <a:sym typeface="Roboto"/>
            </a:endParaRPr>
          </a:p>
        </p:txBody>
      </p:sp>
      <p:sp>
        <p:nvSpPr>
          <p:cNvPr id="165" name="Google Shape;165;p22"/>
          <p:cNvSpPr txBox="1"/>
          <p:nvPr/>
        </p:nvSpPr>
        <p:spPr>
          <a:xfrm>
            <a:off x="4805837" y="2194500"/>
            <a:ext cx="3661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13: Design Alternative 4- off-road self-propelled wagon</a:t>
            </a:r>
            <a:endParaRPr/>
          </a:p>
        </p:txBody>
      </p:sp>
      <p:sp>
        <p:nvSpPr>
          <p:cNvPr id="166" name="Google Shape;166;p22"/>
          <p:cNvSpPr txBox="1"/>
          <p:nvPr/>
        </p:nvSpPr>
        <p:spPr>
          <a:xfrm>
            <a:off x="5164162" y="4663225"/>
            <a:ext cx="2944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14:  Design Alternative 1- off-road wagon</a:t>
            </a:r>
            <a:endParaRPr sz="10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317000" y="168975"/>
            <a:ext cx="3078900" cy="71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Decision Matrix</a:t>
            </a:r>
            <a:endParaRPr sz="2000">
              <a:solidFill>
                <a:schemeClr val="dk1"/>
              </a:solidFill>
            </a:endParaRPr>
          </a:p>
        </p:txBody>
      </p:sp>
      <p:sp>
        <p:nvSpPr>
          <p:cNvPr id="172" name="Google Shape;172;p23"/>
          <p:cNvSpPr txBox="1"/>
          <p:nvPr>
            <p:ph idx="12" type="sldNum"/>
          </p:nvPr>
        </p:nvSpPr>
        <p:spPr>
          <a:xfrm>
            <a:off x="7962650" y="4663225"/>
            <a:ext cx="105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rPr>
              <a:t>Shi,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solidFill>
                  <a:schemeClr val="dk2"/>
                </a:solidFill>
              </a:rPr>
              <a:t>10/12/2020</a:t>
            </a:r>
            <a:endParaRPr>
              <a:solidFill>
                <a:schemeClr val="dk2"/>
              </a:solidFill>
            </a:endParaRPr>
          </a:p>
          <a:p>
            <a:pPr indent="0" lvl="0" marL="0" rtl="0" algn="r">
              <a:spcBef>
                <a:spcPts val="0"/>
              </a:spcBef>
              <a:spcAft>
                <a:spcPts val="0"/>
              </a:spcAft>
              <a:buNone/>
            </a:pPr>
            <a:r>
              <a:rPr lang="en">
                <a:solidFill>
                  <a:schemeClr val="dk2"/>
                </a:solidFill>
              </a:rPr>
              <a:t>Malawi-20F03</a:t>
            </a:r>
            <a:endParaRPr/>
          </a:p>
        </p:txBody>
      </p:sp>
      <p:graphicFrame>
        <p:nvGraphicFramePr>
          <p:cNvPr id="173" name="Google Shape;173;p23"/>
          <p:cNvGraphicFramePr/>
          <p:nvPr/>
        </p:nvGraphicFramePr>
        <p:xfrm>
          <a:off x="1163825" y="1319275"/>
          <a:ext cx="3000000" cy="3000000"/>
        </p:xfrm>
        <a:graphic>
          <a:graphicData uri="http://schemas.openxmlformats.org/drawingml/2006/table">
            <a:tbl>
              <a:tblPr>
                <a:noFill/>
                <a:tableStyleId>{4B17FB7D-C213-4543-937F-E733DB6F8583}</a:tableStyleId>
              </a:tblPr>
              <a:tblGrid>
                <a:gridCol w="2042650"/>
                <a:gridCol w="634325"/>
                <a:gridCol w="582500"/>
                <a:gridCol w="784675"/>
                <a:gridCol w="539575"/>
                <a:gridCol w="819275"/>
                <a:gridCol w="584575"/>
                <a:gridCol w="828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gridSpan="2">
                  <a:txBody>
                    <a:bodyPr/>
                    <a:lstStyle/>
                    <a:p>
                      <a:pPr indent="0" lvl="0" marL="0" rtl="0" algn="ctr">
                        <a:spcBef>
                          <a:spcPts val="0"/>
                        </a:spcBef>
                        <a:spcAft>
                          <a:spcPts val="0"/>
                        </a:spcAft>
                        <a:buNone/>
                      </a:pPr>
                      <a:r>
                        <a:rPr lang="en" sz="1200">
                          <a:latin typeface="Roboto"/>
                          <a:ea typeface="Roboto"/>
                          <a:cs typeface="Roboto"/>
                          <a:sym typeface="Roboto"/>
                        </a:rPr>
                        <a:t>Off-Road Wagon</a:t>
                      </a:r>
                      <a:endParaRPr sz="1200">
                        <a:latin typeface="Roboto"/>
                        <a:ea typeface="Roboto"/>
                        <a:cs typeface="Roboto"/>
                        <a:sym typeface="Roboto"/>
                      </a:endParaRPr>
                    </a:p>
                  </a:txBody>
                  <a:tcPr marT="91425" marB="91425" marR="91425" marL="91425"/>
                </a:tc>
                <a:tc hMerge="1"/>
                <a:tc gridSpan="2">
                  <a:txBody>
                    <a:bodyPr/>
                    <a:lstStyle/>
                    <a:p>
                      <a:pPr indent="0" lvl="0" marL="0" rtl="0" algn="ctr">
                        <a:spcBef>
                          <a:spcPts val="0"/>
                        </a:spcBef>
                        <a:spcAft>
                          <a:spcPts val="0"/>
                        </a:spcAft>
                        <a:buNone/>
                      </a:pPr>
                      <a:r>
                        <a:rPr lang="en" sz="1200">
                          <a:latin typeface="Roboto"/>
                          <a:ea typeface="Roboto"/>
                          <a:cs typeface="Roboto"/>
                          <a:sym typeface="Roboto"/>
                        </a:rPr>
                        <a:t>Off-Road Self Propelled Wagon</a:t>
                      </a:r>
                      <a:endParaRPr sz="1200">
                        <a:latin typeface="Roboto"/>
                        <a:ea typeface="Roboto"/>
                        <a:cs typeface="Roboto"/>
                        <a:sym typeface="Roboto"/>
                      </a:endParaRPr>
                    </a:p>
                  </a:txBody>
                  <a:tcPr marT="91425" marB="91425" marR="91425" marL="91425"/>
                </a:tc>
                <a:tc hMerge="1"/>
                <a:tc gridSpan="2">
                  <a:txBody>
                    <a:bodyPr/>
                    <a:lstStyle/>
                    <a:p>
                      <a:pPr indent="0" lvl="0" marL="0" rtl="0" algn="ctr">
                        <a:spcBef>
                          <a:spcPts val="0"/>
                        </a:spcBef>
                        <a:spcAft>
                          <a:spcPts val="0"/>
                        </a:spcAft>
                        <a:buNone/>
                      </a:pPr>
                      <a:r>
                        <a:rPr lang="en" sz="1200">
                          <a:latin typeface="Roboto"/>
                          <a:ea typeface="Roboto"/>
                          <a:cs typeface="Roboto"/>
                          <a:sym typeface="Roboto"/>
                        </a:rPr>
                        <a:t>Pulley Wagon</a:t>
                      </a:r>
                      <a:endParaRPr sz="1200">
                        <a:latin typeface="Roboto"/>
                        <a:ea typeface="Roboto"/>
                        <a:cs typeface="Roboto"/>
                        <a:sym typeface="Roboto"/>
                      </a:endParaRPr>
                    </a:p>
                  </a:txBody>
                  <a:tcPr marT="91425" marB="91425" marR="91425" marL="91425"/>
                </a:tc>
                <a:tc hMerge="1"/>
              </a:tr>
              <a:tr h="483300">
                <a:tc>
                  <a:txBody>
                    <a:bodyPr/>
                    <a:lstStyle/>
                    <a:p>
                      <a:pPr indent="0" lvl="0" marL="0" rtl="0" algn="ctr">
                        <a:spcBef>
                          <a:spcPts val="0"/>
                        </a:spcBef>
                        <a:spcAft>
                          <a:spcPts val="0"/>
                        </a:spcAft>
                        <a:buNone/>
                      </a:pPr>
                      <a:r>
                        <a:rPr lang="en" sz="1100">
                          <a:latin typeface="Roboto"/>
                          <a:ea typeface="Roboto"/>
                          <a:cs typeface="Roboto"/>
                          <a:sym typeface="Roboto"/>
                        </a:rPr>
                        <a:t>Criteria</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W</a:t>
                      </a:r>
                      <a:r>
                        <a:rPr lang="en" sz="1100">
                          <a:latin typeface="Roboto"/>
                          <a:ea typeface="Roboto"/>
                          <a:cs typeface="Roboto"/>
                          <a:sym typeface="Roboto"/>
                        </a:rPr>
                        <a:t>eight (%)</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Score</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Weighted Score</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Score</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Weighted Score </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Score</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Weighted Score</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Increase Power</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15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0.15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4</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0.6</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4</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0.6</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Small Dimensions</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20</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2</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0.4</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2</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0.4</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Increase Waste Capacity</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25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0.75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0.75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4</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Increase Battery Life</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10</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2</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0.2</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Decrease Weight</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10</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3</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0.3</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Decrease Manufacturing Cost</a:t>
                      </a:r>
                      <a:endParaRPr sz="1100">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100">
                          <a:latin typeface="Roboto"/>
                          <a:ea typeface="Roboto"/>
                          <a:cs typeface="Roboto"/>
                          <a:sym typeface="Roboto"/>
                        </a:rPr>
                        <a:t>20</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0.2</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1</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0.2</a:t>
                      </a:r>
                      <a:endParaRPr sz="11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lang="en" sz="1100">
                          <a:latin typeface="Roboto"/>
                          <a:ea typeface="Roboto"/>
                          <a:cs typeface="Roboto"/>
                          <a:sym typeface="Roboto"/>
                        </a:rPr>
                        <a:t>Total </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3.1</a:t>
                      </a:r>
                      <a:endParaRPr sz="1100">
                        <a:latin typeface="Roboto"/>
                        <a:ea typeface="Roboto"/>
                        <a:cs typeface="Roboto"/>
                        <a:sym typeface="Roboto"/>
                      </a:endParaRPr>
                    </a:p>
                  </a:txBody>
                  <a:tcPr marT="91425" marB="91425" marR="91425" marL="91425">
                    <a:solidFill>
                      <a:srgbClr val="FFFF00"/>
                    </a:solidFill>
                  </a:tcPr>
                </a:tc>
                <a:tc>
                  <a:txBody>
                    <a:bodyPr/>
                    <a:lstStyle/>
                    <a:p>
                      <a:pPr indent="0" lvl="0" marL="0" rtl="0" algn="l">
                        <a:spcBef>
                          <a:spcPts val="0"/>
                        </a:spcBef>
                        <a:spcAft>
                          <a:spcPts val="0"/>
                        </a:spcAft>
                        <a:buNone/>
                      </a:pPr>
                      <a:r>
                        <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2.55</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latin typeface="Roboto"/>
                          <a:ea typeface="Roboto"/>
                          <a:cs typeface="Roboto"/>
                          <a:sym typeface="Roboto"/>
                        </a:rPr>
                        <a:t>2.7</a:t>
                      </a:r>
                      <a:endParaRPr sz="1100">
                        <a:latin typeface="Roboto"/>
                        <a:ea typeface="Roboto"/>
                        <a:cs typeface="Roboto"/>
                        <a:sym typeface="Roboto"/>
                      </a:endParaRPr>
                    </a:p>
                  </a:txBody>
                  <a:tcPr marT="91425" marB="91425" marR="91425" marL="91425"/>
                </a:tc>
              </a:tr>
            </a:tbl>
          </a:graphicData>
        </a:graphic>
      </p:graphicFrame>
      <p:sp>
        <p:nvSpPr>
          <p:cNvPr id="174" name="Google Shape;174;p23"/>
          <p:cNvSpPr txBox="1"/>
          <p:nvPr/>
        </p:nvSpPr>
        <p:spPr>
          <a:xfrm>
            <a:off x="317000" y="652250"/>
            <a:ext cx="83421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To better rank the top 3 designs, the team made a decision matrix. The results can be seen below. </a:t>
            </a:r>
            <a:endParaRPr sz="1500">
              <a:latin typeface="Roboto"/>
              <a:ea typeface="Roboto"/>
              <a:cs typeface="Roboto"/>
              <a:sym typeface="Roboto"/>
            </a:endParaRPr>
          </a:p>
        </p:txBody>
      </p:sp>
      <p:sp>
        <p:nvSpPr>
          <p:cNvPr id="175" name="Google Shape;175;p23"/>
          <p:cNvSpPr txBox="1"/>
          <p:nvPr/>
        </p:nvSpPr>
        <p:spPr>
          <a:xfrm>
            <a:off x="3563150" y="1035475"/>
            <a:ext cx="18498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Table 2: Decision Matrix </a:t>
            </a:r>
            <a:endParaRPr sz="12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25" y="224775"/>
            <a:ext cx="4325100" cy="113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3"/>
                </a:solidFill>
              </a:rPr>
              <a:t>Rough CAD model of current design</a:t>
            </a:r>
            <a:endParaRPr b="1">
              <a:solidFill>
                <a:schemeClr val="accent3"/>
              </a:solidFill>
            </a:endParaRPr>
          </a:p>
        </p:txBody>
      </p:sp>
      <p:sp>
        <p:nvSpPr>
          <p:cNvPr id="181" name="Google Shape;181;p24"/>
          <p:cNvSpPr txBox="1"/>
          <p:nvPr>
            <p:ph idx="1" type="body"/>
          </p:nvPr>
        </p:nvSpPr>
        <p:spPr>
          <a:xfrm>
            <a:off x="0" y="1218500"/>
            <a:ext cx="4325100" cy="2342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accent3"/>
              </a:buClr>
              <a:buSzPts val="1300"/>
              <a:buChar char="●"/>
            </a:pPr>
            <a:r>
              <a:rPr lang="en">
                <a:solidFill>
                  <a:schemeClr val="accent3"/>
                </a:solidFill>
              </a:rPr>
              <a:t>The best design based on the decision matrix is the off-road wagon. A rough CAD model of this can be seen to the right. </a:t>
            </a:r>
            <a:endParaRPr>
              <a:solidFill>
                <a:schemeClr val="accent3"/>
              </a:solidFill>
            </a:endParaRPr>
          </a:p>
          <a:p>
            <a:pPr indent="-311150" lvl="0" marL="457200" rtl="0" algn="l">
              <a:spcBef>
                <a:spcPts val="0"/>
              </a:spcBef>
              <a:spcAft>
                <a:spcPts val="0"/>
              </a:spcAft>
              <a:buClr>
                <a:schemeClr val="accent3"/>
              </a:buClr>
              <a:buSzPts val="1300"/>
              <a:buChar char="●"/>
            </a:pPr>
            <a:r>
              <a:rPr lang="en">
                <a:solidFill>
                  <a:schemeClr val="accent3"/>
                </a:solidFill>
              </a:rPr>
              <a:t>The final design meets the initial engineering requirements by being :</a:t>
            </a:r>
            <a:endParaRPr>
              <a:solidFill>
                <a:schemeClr val="accent3"/>
              </a:solidFill>
            </a:endParaRPr>
          </a:p>
          <a:p>
            <a:pPr indent="-298450" lvl="1" marL="914400" rtl="0" algn="l">
              <a:spcBef>
                <a:spcPts val="0"/>
              </a:spcBef>
              <a:spcAft>
                <a:spcPts val="0"/>
              </a:spcAft>
              <a:buClr>
                <a:schemeClr val="accent3"/>
              </a:buClr>
              <a:buSzPts val="1100"/>
              <a:buChar char="○"/>
            </a:pPr>
            <a:r>
              <a:rPr lang="en">
                <a:solidFill>
                  <a:schemeClr val="accent3"/>
                </a:solidFill>
              </a:rPr>
              <a:t>Easy to Operate</a:t>
            </a:r>
            <a:endParaRPr>
              <a:solidFill>
                <a:schemeClr val="accent3"/>
              </a:solidFill>
            </a:endParaRPr>
          </a:p>
          <a:p>
            <a:pPr indent="-298450" lvl="1" marL="914400" rtl="0" algn="l">
              <a:spcBef>
                <a:spcPts val="0"/>
              </a:spcBef>
              <a:spcAft>
                <a:spcPts val="0"/>
              </a:spcAft>
              <a:buClr>
                <a:schemeClr val="accent3"/>
              </a:buClr>
              <a:buSzPts val="1100"/>
              <a:buChar char="○"/>
            </a:pPr>
            <a:r>
              <a:rPr lang="en">
                <a:solidFill>
                  <a:schemeClr val="accent3"/>
                </a:solidFill>
              </a:rPr>
              <a:t>Low Cost</a:t>
            </a:r>
            <a:endParaRPr>
              <a:solidFill>
                <a:schemeClr val="accent3"/>
              </a:solidFill>
            </a:endParaRPr>
          </a:p>
          <a:p>
            <a:pPr indent="-298450" lvl="1" marL="914400" rtl="0" algn="l">
              <a:spcBef>
                <a:spcPts val="0"/>
              </a:spcBef>
              <a:spcAft>
                <a:spcPts val="0"/>
              </a:spcAft>
              <a:buClr>
                <a:schemeClr val="accent3"/>
              </a:buClr>
              <a:buSzPts val="1100"/>
              <a:buChar char="○"/>
            </a:pPr>
            <a:r>
              <a:rPr lang="en">
                <a:solidFill>
                  <a:schemeClr val="accent3"/>
                </a:solidFill>
              </a:rPr>
              <a:t>High Capacity</a:t>
            </a:r>
            <a:endParaRPr>
              <a:solidFill>
                <a:schemeClr val="accent3"/>
              </a:solidFill>
            </a:endParaRPr>
          </a:p>
          <a:p>
            <a:pPr indent="-298450" lvl="1" marL="914400" rtl="0" algn="l">
              <a:spcBef>
                <a:spcPts val="0"/>
              </a:spcBef>
              <a:spcAft>
                <a:spcPts val="0"/>
              </a:spcAft>
              <a:buClr>
                <a:schemeClr val="accent3"/>
              </a:buClr>
              <a:buSzPts val="1100"/>
              <a:buChar char="○"/>
            </a:pPr>
            <a:r>
              <a:rPr lang="en">
                <a:solidFill>
                  <a:schemeClr val="accent3"/>
                </a:solidFill>
              </a:rPr>
              <a:t>Maintainable </a:t>
            </a:r>
            <a:endParaRPr>
              <a:solidFill>
                <a:schemeClr val="accent3"/>
              </a:solidFill>
            </a:endParaRPr>
          </a:p>
          <a:p>
            <a:pPr indent="-298450" lvl="1" marL="914400" rtl="0" algn="l">
              <a:spcBef>
                <a:spcPts val="0"/>
              </a:spcBef>
              <a:spcAft>
                <a:spcPts val="0"/>
              </a:spcAft>
              <a:buClr>
                <a:schemeClr val="accent3"/>
              </a:buClr>
              <a:buSzPts val="1100"/>
              <a:buChar char="○"/>
            </a:pPr>
            <a:r>
              <a:rPr lang="en">
                <a:solidFill>
                  <a:schemeClr val="accent3"/>
                </a:solidFill>
              </a:rPr>
              <a:t>Manufacturable</a:t>
            </a:r>
            <a:endParaRPr>
              <a:solidFill>
                <a:schemeClr val="accent3"/>
              </a:solidFill>
            </a:endParaRPr>
          </a:p>
          <a:p>
            <a:pPr indent="-298450" lvl="1" marL="914400" rtl="0" algn="l">
              <a:spcBef>
                <a:spcPts val="0"/>
              </a:spcBef>
              <a:spcAft>
                <a:spcPts val="0"/>
              </a:spcAft>
              <a:buClr>
                <a:schemeClr val="accent3"/>
              </a:buClr>
              <a:buSzPts val="1100"/>
              <a:buChar char="○"/>
            </a:pPr>
            <a:r>
              <a:rPr lang="en">
                <a:solidFill>
                  <a:schemeClr val="accent3"/>
                </a:solidFill>
              </a:rPr>
              <a:t>Etc. </a:t>
            </a:r>
            <a:endParaRPr>
              <a:solidFill>
                <a:schemeClr val="accent3"/>
              </a:solidFill>
            </a:endParaRPr>
          </a:p>
          <a:p>
            <a:pPr indent="0" lvl="0" marL="0" rtl="0" algn="l">
              <a:spcBef>
                <a:spcPts val="1600"/>
              </a:spcBef>
              <a:spcAft>
                <a:spcPts val="1600"/>
              </a:spcAft>
              <a:buNone/>
            </a:pPr>
            <a:r>
              <a:t/>
            </a:r>
            <a:endParaRPr/>
          </a:p>
        </p:txBody>
      </p:sp>
      <p:sp>
        <p:nvSpPr>
          <p:cNvPr id="182" name="Google Shape;182;p24"/>
          <p:cNvSpPr txBox="1"/>
          <p:nvPr>
            <p:ph idx="12" type="sldNum"/>
          </p:nvPr>
        </p:nvSpPr>
        <p:spPr>
          <a:xfrm>
            <a:off x="7502361" y="4663225"/>
            <a:ext cx="1518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Connor </a:t>
            </a:r>
            <a:r>
              <a:rPr lang="en"/>
              <a:t>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a:p>
            <a:pPr indent="0" lvl="0" marL="0" rtl="0" algn="r">
              <a:spcBef>
                <a:spcPts val="0"/>
              </a:spcBef>
              <a:spcAft>
                <a:spcPts val="0"/>
              </a:spcAft>
              <a:buNone/>
            </a:pPr>
            <a:r>
              <a:t/>
            </a:r>
            <a:endParaRPr/>
          </a:p>
        </p:txBody>
      </p:sp>
      <p:pic>
        <p:nvPicPr>
          <p:cNvPr id="183" name="Google Shape;183;p24"/>
          <p:cNvPicPr preferRelativeResize="0"/>
          <p:nvPr/>
        </p:nvPicPr>
        <p:blipFill>
          <a:blip r:embed="rId3">
            <a:alphaModFix/>
          </a:blip>
          <a:stretch>
            <a:fillRect/>
          </a:stretch>
        </p:blipFill>
        <p:spPr>
          <a:xfrm>
            <a:off x="4325125" y="2319725"/>
            <a:ext cx="4818874" cy="2211450"/>
          </a:xfrm>
          <a:prstGeom prst="rect">
            <a:avLst/>
          </a:prstGeom>
          <a:noFill/>
          <a:ln>
            <a:noFill/>
          </a:ln>
        </p:spPr>
      </p:pic>
      <p:pic>
        <p:nvPicPr>
          <p:cNvPr id="184" name="Google Shape;184;p24"/>
          <p:cNvPicPr preferRelativeResize="0"/>
          <p:nvPr/>
        </p:nvPicPr>
        <p:blipFill>
          <a:blip r:embed="rId4">
            <a:alphaModFix/>
          </a:blip>
          <a:stretch>
            <a:fillRect/>
          </a:stretch>
        </p:blipFill>
        <p:spPr>
          <a:xfrm>
            <a:off x="4325125" y="0"/>
            <a:ext cx="4818876" cy="2342800"/>
          </a:xfrm>
          <a:prstGeom prst="rect">
            <a:avLst/>
          </a:prstGeom>
          <a:noFill/>
          <a:ln>
            <a:noFill/>
          </a:ln>
        </p:spPr>
      </p:pic>
      <p:sp>
        <p:nvSpPr>
          <p:cNvPr id="185" name="Google Shape;185;p24"/>
          <p:cNvSpPr txBox="1"/>
          <p:nvPr/>
        </p:nvSpPr>
        <p:spPr>
          <a:xfrm>
            <a:off x="5580750" y="4602675"/>
            <a:ext cx="2393400" cy="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Figure 16 &amp; 17: Rough CAD Model</a:t>
            </a:r>
            <a:endParaRPr sz="900">
              <a:latin typeface="Roboto"/>
              <a:ea typeface="Roboto"/>
              <a:cs typeface="Roboto"/>
              <a:sym typeface="Roboto"/>
            </a:endParaRPr>
          </a:p>
        </p:txBody>
      </p:sp>
      <p:pic>
        <p:nvPicPr>
          <p:cNvPr id="186" name="Google Shape;186;p24"/>
          <p:cNvPicPr preferRelativeResize="0"/>
          <p:nvPr/>
        </p:nvPicPr>
        <p:blipFill>
          <a:blip r:embed="rId5">
            <a:alphaModFix/>
          </a:blip>
          <a:stretch>
            <a:fillRect/>
          </a:stretch>
        </p:blipFill>
        <p:spPr>
          <a:xfrm>
            <a:off x="1134875" y="3638550"/>
            <a:ext cx="2055350" cy="1228726"/>
          </a:xfrm>
          <a:prstGeom prst="rect">
            <a:avLst/>
          </a:prstGeom>
          <a:noFill/>
          <a:ln>
            <a:noFill/>
          </a:ln>
        </p:spPr>
      </p:pic>
      <p:sp>
        <p:nvSpPr>
          <p:cNvPr id="187" name="Google Shape;187;p24"/>
          <p:cNvSpPr txBox="1"/>
          <p:nvPr/>
        </p:nvSpPr>
        <p:spPr>
          <a:xfrm>
            <a:off x="1185200" y="4867275"/>
            <a:ext cx="2004900" cy="1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Roboto"/>
                <a:ea typeface="Roboto"/>
                <a:cs typeface="Roboto"/>
                <a:sym typeface="Roboto"/>
              </a:rPr>
              <a:t>Figure 15: Best Design so far</a:t>
            </a:r>
            <a:endParaRPr sz="1000">
              <a:solidFill>
                <a:schemeClr val="accent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494800" y="224775"/>
            <a:ext cx="3291000" cy="6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Budget Planning</a:t>
            </a:r>
            <a:endParaRPr b="1"/>
          </a:p>
        </p:txBody>
      </p:sp>
      <p:sp>
        <p:nvSpPr>
          <p:cNvPr id="193" name="Google Shape;193;p25"/>
          <p:cNvSpPr txBox="1"/>
          <p:nvPr>
            <p:ph idx="1" type="body"/>
          </p:nvPr>
        </p:nvSpPr>
        <p:spPr>
          <a:xfrm>
            <a:off x="5422500" y="94200"/>
            <a:ext cx="2945700" cy="64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800"/>
              <a:t>Bill of </a:t>
            </a:r>
            <a:r>
              <a:rPr b="1" lang="en" sz="2800"/>
              <a:t>Materials</a:t>
            </a:r>
            <a:r>
              <a:rPr b="1" lang="en" sz="2800"/>
              <a:t> </a:t>
            </a:r>
            <a:endParaRPr b="1" sz="2800"/>
          </a:p>
        </p:txBody>
      </p:sp>
      <p:sp>
        <p:nvSpPr>
          <p:cNvPr id="194" name="Google Shape;194;p25"/>
          <p:cNvSpPr txBox="1"/>
          <p:nvPr>
            <p:ph idx="12" type="sldNum"/>
          </p:nvPr>
        </p:nvSpPr>
        <p:spPr>
          <a:xfrm>
            <a:off x="7870601" y="4663225"/>
            <a:ext cx="1150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 Connor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a:p>
            <a:pPr indent="0" lvl="0" marL="0" rtl="0" algn="r">
              <a:spcBef>
                <a:spcPts val="0"/>
              </a:spcBef>
              <a:spcAft>
                <a:spcPts val="0"/>
              </a:spcAft>
              <a:buNone/>
            </a:pPr>
            <a:r>
              <a:t/>
            </a:r>
            <a:endParaRPr/>
          </a:p>
        </p:txBody>
      </p:sp>
      <p:sp>
        <p:nvSpPr>
          <p:cNvPr id="195" name="Google Shape;195;p25"/>
          <p:cNvSpPr txBox="1"/>
          <p:nvPr/>
        </p:nvSpPr>
        <p:spPr>
          <a:xfrm>
            <a:off x="494800" y="1415325"/>
            <a:ext cx="3291000" cy="3003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~$1,000 dollars so far being used</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At least $500 left over</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Prototyping/Different parts</a:t>
            </a:r>
            <a:endParaRPr>
              <a:solidFill>
                <a:schemeClr val="lt1"/>
              </a:solidFill>
              <a:latin typeface="Roboto"/>
              <a:ea typeface="Roboto"/>
              <a:cs typeface="Roboto"/>
              <a:sym typeface="Roboto"/>
            </a:endParaRPr>
          </a:p>
        </p:txBody>
      </p:sp>
      <p:graphicFrame>
        <p:nvGraphicFramePr>
          <p:cNvPr id="196" name="Google Shape;196;p25"/>
          <p:cNvGraphicFramePr/>
          <p:nvPr/>
        </p:nvGraphicFramePr>
        <p:xfrm>
          <a:off x="4302213" y="874563"/>
          <a:ext cx="3000000" cy="3000000"/>
        </p:xfrm>
        <a:graphic>
          <a:graphicData uri="http://schemas.openxmlformats.org/drawingml/2006/table">
            <a:tbl>
              <a:tblPr>
                <a:noFill/>
                <a:tableStyleId>{4B17FB7D-C213-4543-937F-E733DB6F8583}</a:tableStyleId>
              </a:tblPr>
              <a:tblGrid>
                <a:gridCol w="567975"/>
                <a:gridCol w="1193750"/>
                <a:gridCol w="1463650"/>
                <a:gridCol w="593725"/>
                <a:gridCol w="1022675"/>
              </a:tblGrid>
              <a:tr h="745225">
                <a:tc>
                  <a:txBody>
                    <a:bodyPr/>
                    <a:lstStyle/>
                    <a:p>
                      <a:pPr indent="0" lvl="0" marL="0" rtl="0" algn="ctr">
                        <a:spcBef>
                          <a:spcPts val="0"/>
                        </a:spcBef>
                        <a:spcAft>
                          <a:spcPts val="0"/>
                        </a:spcAft>
                        <a:buNone/>
                      </a:pPr>
                      <a:r>
                        <a:rPr lang="en"/>
                        <a:t>Item #</a:t>
                      </a:r>
                      <a:endParaRPr/>
                    </a:p>
                  </a:txBody>
                  <a:tcPr marT="91425" marB="91425" marR="91425" marL="91425"/>
                </a:tc>
                <a:tc>
                  <a:txBody>
                    <a:bodyPr/>
                    <a:lstStyle/>
                    <a:p>
                      <a:pPr indent="0" lvl="0" marL="0" rtl="0" algn="ctr">
                        <a:spcBef>
                          <a:spcPts val="0"/>
                        </a:spcBef>
                        <a:spcAft>
                          <a:spcPts val="0"/>
                        </a:spcAft>
                        <a:buNone/>
                      </a:pPr>
                      <a:r>
                        <a:rPr lang="en"/>
                        <a:t>Description</a:t>
                      </a:r>
                      <a:endParaRPr/>
                    </a:p>
                  </a:txBody>
                  <a:tcPr marT="91425" marB="91425" marR="91425" marL="91425"/>
                </a:tc>
                <a:tc>
                  <a:txBody>
                    <a:bodyPr/>
                    <a:lstStyle/>
                    <a:p>
                      <a:pPr indent="0" lvl="0" marL="0" rtl="0" algn="ctr">
                        <a:spcBef>
                          <a:spcPts val="0"/>
                        </a:spcBef>
                        <a:spcAft>
                          <a:spcPts val="0"/>
                        </a:spcAft>
                        <a:buNone/>
                      </a:pPr>
                      <a:r>
                        <a:rPr lang="en"/>
                        <a:t>Vender</a:t>
                      </a:r>
                      <a:endParaRPr/>
                    </a:p>
                  </a:txBody>
                  <a:tcPr marT="91425" marB="91425" marR="91425" marL="91425"/>
                </a:tc>
                <a:tc>
                  <a:txBody>
                    <a:bodyPr/>
                    <a:lstStyle/>
                    <a:p>
                      <a:pPr indent="0" lvl="0" marL="0" rtl="0" algn="ctr">
                        <a:spcBef>
                          <a:spcPts val="0"/>
                        </a:spcBef>
                        <a:spcAft>
                          <a:spcPts val="0"/>
                        </a:spcAft>
                        <a:buNone/>
                      </a:pPr>
                      <a:r>
                        <a:rPr lang="en"/>
                        <a:t>Quantity (#)</a:t>
                      </a:r>
                      <a:endParaRPr/>
                    </a:p>
                  </a:txBody>
                  <a:tcPr marT="91425" marB="91425" marR="91425" marL="91425"/>
                </a:tc>
                <a:tc>
                  <a:txBody>
                    <a:bodyPr/>
                    <a:lstStyle/>
                    <a:p>
                      <a:pPr indent="0" lvl="0" marL="0" rtl="0" algn="ctr">
                        <a:spcBef>
                          <a:spcPts val="0"/>
                        </a:spcBef>
                        <a:spcAft>
                          <a:spcPts val="0"/>
                        </a:spcAft>
                        <a:buNone/>
                      </a:pPr>
                      <a:r>
                        <a:rPr lang="en"/>
                        <a:t>Price ($)</a:t>
                      </a:r>
                      <a:endParaRPr/>
                    </a:p>
                  </a:txBody>
                  <a:tcPr marT="91425" marB="91425" marR="91425" marL="91425"/>
                </a:tc>
              </a:tr>
              <a:tr h="567050">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Off-Road Tires</a:t>
                      </a:r>
                      <a:endParaRPr/>
                    </a:p>
                  </a:txBody>
                  <a:tcPr marT="91425" marB="91425" marR="91425" marL="91425"/>
                </a:tc>
                <a:tc>
                  <a:txBody>
                    <a:bodyPr/>
                    <a:lstStyle/>
                    <a:p>
                      <a:pPr indent="0" lvl="0" marL="0" rtl="0" algn="l">
                        <a:spcBef>
                          <a:spcPts val="0"/>
                        </a:spcBef>
                        <a:spcAft>
                          <a:spcPts val="0"/>
                        </a:spcAft>
                        <a:buNone/>
                      </a:pPr>
                      <a:r>
                        <a:rPr lang="en"/>
                        <a:t>GoPowerSports</a:t>
                      </a:r>
                      <a:endParaRPr/>
                    </a:p>
                  </a:txBody>
                  <a:tcPr marT="91425" marB="91425" marR="91425" marL="91425"/>
                </a:tc>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200</a:t>
                      </a:r>
                      <a:endParaRPr/>
                    </a:p>
                  </a:txBody>
                  <a:tcPr marT="91425" marB="91425" marR="91425" marL="91425"/>
                </a:tc>
              </a:tr>
              <a:tr h="567050">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Hydraulic System</a:t>
                      </a:r>
                      <a:endParaRPr/>
                    </a:p>
                  </a:txBody>
                  <a:tcPr marT="91425" marB="91425" marR="91425" marL="91425"/>
                </a:tc>
                <a:tc>
                  <a:txBody>
                    <a:bodyPr/>
                    <a:lstStyle/>
                    <a:p>
                      <a:pPr indent="0" lvl="0" marL="0" rtl="0" algn="l">
                        <a:spcBef>
                          <a:spcPts val="0"/>
                        </a:spcBef>
                        <a:spcAft>
                          <a:spcPts val="0"/>
                        </a:spcAft>
                        <a:buNone/>
                      </a:pPr>
                      <a:r>
                        <a:rPr lang="en"/>
                        <a:t>TBD</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TBD</a:t>
                      </a:r>
                      <a:endParaRPr/>
                    </a:p>
                  </a:txBody>
                  <a:tcPr marT="91425" marB="91425" marR="91425" marL="91425"/>
                </a:tc>
              </a:tr>
              <a:tr h="567050">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80/20 Cart </a:t>
                      </a:r>
                      <a:endParaRPr/>
                    </a:p>
                  </a:txBody>
                  <a:tcPr marT="91425" marB="91425" marR="91425" marL="91425"/>
                </a:tc>
                <a:tc>
                  <a:txBody>
                    <a:bodyPr/>
                    <a:lstStyle/>
                    <a:p>
                      <a:pPr indent="0" lvl="0" marL="0" rtl="0" algn="l">
                        <a:spcBef>
                          <a:spcPts val="0"/>
                        </a:spcBef>
                        <a:spcAft>
                          <a:spcPts val="0"/>
                        </a:spcAft>
                        <a:buNone/>
                      </a:pPr>
                      <a:r>
                        <a:rPr lang="en"/>
                        <a:t>80/20 Inc.</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$581</a:t>
                      </a:r>
                      <a:endParaRPr/>
                    </a:p>
                  </a:txBody>
                  <a:tcPr marT="91425" marB="91425" marR="91425" marL="91425"/>
                </a:tc>
              </a:tr>
              <a:tr h="552775">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80/20 side door</a:t>
                      </a:r>
                      <a:endParaRPr/>
                    </a:p>
                  </a:txBody>
                  <a:tcPr marT="91425" marB="91425" marR="91425" marL="91425"/>
                </a:tc>
                <a:tc>
                  <a:txBody>
                    <a:bodyPr/>
                    <a:lstStyle/>
                    <a:p>
                      <a:pPr indent="0" lvl="0" marL="0" rtl="0" algn="l">
                        <a:spcBef>
                          <a:spcPts val="0"/>
                        </a:spcBef>
                        <a:spcAft>
                          <a:spcPts val="0"/>
                        </a:spcAft>
                        <a:buNone/>
                      </a:pPr>
                      <a:r>
                        <a:rPr lang="en"/>
                        <a:t>80/20 Inc.</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$45</a:t>
                      </a:r>
                      <a:endParaRPr/>
                    </a:p>
                  </a:txBody>
                  <a:tcPr marT="91425" marB="91425" marR="91425" marL="91425"/>
                </a:tc>
              </a:tr>
              <a:tr h="552775">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t>Motor</a:t>
                      </a:r>
                      <a:endParaRPr/>
                    </a:p>
                  </a:txBody>
                  <a:tcPr marT="91425" marB="91425" marR="91425" marL="91425"/>
                </a:tc>
                <a:tc>
                  <a:txBody>
                    <a:bodyPr/>
                    <a:lstStyle/>
                    <a:p>
                      <a:pPr indent="0" lvl="0" marL="0" rtl="0" algn="l">
                        <a:spcBef>
                          <a:spcPts val="0"/>
                        </a:spcBef>
                        <a:spcAft>
                          <a:spcPts val="0"/>
                        </a:spcAft>
                        <a:buNone/>
                      </a:pPr>
                      <a:r>
                        <a:rPr lang="en"/>
                        <a:t>Electric Motor Warehouse</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$100-400</a:t>
                      </a:r>
                      <a:endParaRPr/>
                    </a:p>
                  </a:txBody>
                  <a:tcPr marT="91425" marB="91425" marR="91425" marL="91425"/>
                </a:tc>
              </a:tr>
            </a:tbl>
          </a:graphicData>
        </a:graphic>
      </p:graphicFrame>
      <p:sp>
        <p:nvSpPr>
          <p:cNvPr id="197" name="Google Shape;197;p25"/>
          <p:cNvSpPr txBox="1"/>
          <p:nvPr/>
        </p:nvSpPr>
        <p:spPr>
          <a:xfrm>
            <a:off x="5926100" y="588900"/>
            <a:ext cx="1737300" cy="1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Table 3: Bill of Materials </a:t>
            </a:r>
            <a:endParaRPr sz="11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369250" y="2160600"/>
            <a:ext cx="3706500" cy="82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400"/>
              <a:t>Conclusion</a:t>
            </a:r>
            <a:endParaRPr b="1" sz="3400"/>
          </a:p>
        </p:txBody>
      </p:sp>
      <p:sp>
        <p:nvSpPr>
          <p:cNvPr id="203" name="Google Shape;203;p26"/>
          <p:cNvSpPr txBox="1"/>
          <p:nvPr>
            <p:ph idx="1" type="body"/>
          </p:nvPr>
        </p:nvSpPr>
        <p:spPr>
          <a:xfrm>
            <a:off x="4736750" y="1429950"/>
            <a:ext cx="4166400" cy="2283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Still a lot to do</a:t>
            </a:r>
            <a:endParaRPr sz="1900"/>
          </a:p>
          <a:p>
            <a:pPr indent="-349250" lvl="0" marL="457200" rtl="0" algn="l">
              <a:spcBef>
                <a:spcPts val="0"/>
              </a:spcBef>
              <a:spcAft>
                <a:spcPts val="0"/>
              </a:spcAft>
              <a:buSzPts val="1900"/>
              <a:buChar char="●"/>
            </a:pPr>
            <a:r>
              <a:rPr lang="en" sz="1900"/>
              <a:t>Next step is to finalize a design</a:t>
            </a:r>
            <a:endParaRPr sz="1900"/>
          </a:p>
          <a:p>
            <a:pPr indent="-349250" lvl="0" marL="457200" rtl="0" algn="l">
              <a:spcBef>
                <a:spcPts val="0"/>
              </a:spcBef>
              <a:spcAft>
                <a:spcPts val="0"/>
              </a:spcAft>
              <a:buSzPts val="1900"/>
              <a:buChar char="●"/>
            </a:pPr>
            <a:r>
              <a:rPr lang="en" sz="1900"/>
              <a:t>Conduct a design analysis</a:t>
            </a:r>
            <a:endParaRPr sz="1900"/>
          </a:p>
          <a:p>
            <a:pPr indent="-349250" lvl="0" marL="457200" rtl="0" algn="l">
              <a:spcBef>
                <a:spcPts val="0"/>
              </a:spcBef>
              <a:spcAft>
                <a:spcPts val="0"/>
              </a:spcAft>
              <a:buSzPts val="1900"/>
              <a:buChar char="●"/>
            </a:pPr>
            <a:r>
              <a:rPr lang="en" sz="1900"/>
              <a:t>Finalize Materials needed</a:t>
            </a:r>
            <a:endParaRPr sz="1900"/>
          </a:p>
          <a:p>
            <a:pPr indent="-349250" lvl="0" marL="457200" rtl="0" algn="l">
              <a:spcBef>
                <a:spcPts val="0"/>
              </a:spcBef>
              <a:spcAft>
                <a:spcPts val="0"/>
              </a:spcAft>
              <a:buSzPts val="1900"/>
              <a:buChar char="●"/>
            </a:pPr>
            <a:r>
              <a:rPr lang="en" sz="1900"/>
              <a:t>Start collecting materials</a:t>
            </a:r>
            <a:endParaRPr sz="1900"/>
          </a:p>
        </p:txBody>
      </p:sp>
      <p:sp>
        <p:nvSpPr>
          <p:cNvPr id="204" name="Google Shape;204;p26"/>
          <p:cNvSpPr txBox="1"/>
          <p:nvPr>
            <p:ph idx="12" type="sldNum"/>
          </p:nvPr>
        </p:nvSpPr>
        <p:spPr>
          <a:xfrm>
            <a:off x="7951142" y="4663225"/>
            <a:ext cx="11046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 Connor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a:p>
            <a:pPr indent="0" lvl="0" marL="0" rtl="0" algn="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10" name="Google Shape;210;p27"/>
          <p:cNvSpPr txBox="1"/>
          <p:nvPr>
            <p:ph idx="12" type="sldNum"/>
          </p:nvPr>
        </p:nvSpPr>
        <p:spPr>
          <a:xfrm>
            <a:off x="7813041" y="4663225"/>
            <a:ext cx="12081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Team-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p:txBody>
      </p:sp>
      <p:sp>
        <p:nvSpPr>
          <p:cNvPr id="211" name="Google Shape;211;p27"/>
          <p:cNvSpPr txBox="1"/>
          <p:nvPr/>
        </p:nvSpPr>
        <p:spPr>
          <a:xfrm>
            <a:off x="483275" y="1553400"/>
            <a:ext cx="7916700" cy="261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300">
                <a:solidFill>
                  <a:srgbClr val="202729"/>
                </a:solidFill>
              </a:rPr>
              <a:t>[1] “Trade Wheel,” TradeWheel. [Online]. Available: https://www.tradewheel.com/p/farm-dump-truck-3-wheel-diesel-666378/. </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311700" y="1930500"/>
            <a:ext cx="85206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217" name="Google Shape;217;p28"/>
          <p:cNvSpPr txBox="1"/>
          <p:nvPr>
            <p:ph idx="12" type="sldNum"/>
          </p:nvPr>
        </p:nvSpPr>
        <p:spPr>
          <a:xfrm>
            <a:off x="7893592" y="4663225"/>
            <a:ext cx="112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rPr>
              <a:t>Team-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solidFill>
                  <a:schemeClr val="dk2"/>
                </a:solidFill>
              </a:rPr>
              <a:t>10/12/2020</a:t>
            </a:r>
            <a:endParaRPr>
              <a:solidFill>
                <a:schemeClr val="dk2"/>
              </a:solidFill>
            </a:endParaRPr>
          </a:p>
          <a:p>
            <a:pPr indent="0" lvl="0" marL="0" rtl="0" algn="r">
              <a:spcBef>
                <a:spcPts val="0"/>
              </a:spcBef>
              <a:spcAft>
                <a:spcPts val="0"/>
              </a:spcAft>
              <a:buNone/>
            </a:pPr>
            <a:r>
              <a:rPr lang="en">
                <a:solidFill>
                  <a:schemeClr val="dk2"/>
                </a:solidFill>
              </a:rPr>
              <a:t>Malawi-20F03</a:t>
            </a:r>
            <a:endParaRPr>
              <a:solidFill>
                <a:schemeClr val="dk2"/>
              </a:solidFill>
            </a:endParaRPr>
          </a:p>
          <a:p>
            <a:pPr indent="0" lvl="0" marL="0" rtl="0" algn="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Project Description</a:t>
            </a:r>
            <a:endParaRPr b="1"/>
          </a:p>
        </p:txBody>
      </p:sp>
      <p:sp>
        <p:nvSpPr>
          <p:cNvPr id="72" name="Google Shape;72;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Initial Idea:</a:t>
            </a:r>
            <a:endParaRPr b="1" sz="1600"/>
          </a:p>
          <a:p>
            <a:pPr indent="-330200" lvl="0" marL="457200" rtl="0" algn="l">
              <a:spcBef>
                <a:spcPts val="1600"/>
              </a:spcBef>
              <a:spcAft>
                <a:spcPts val="0"/>
              </a:spcAft>
              <a:buSzPts val="1600"/>
              <a:buChar char="●"/>
            </a:pPr>
            <a:r>
              <a:rPr b="1" lang="en" sz="1600"/>
              <a:t>Full truck</a:t>
            </a:r>
            <a:endParaRPr b="1" sz="1600"/>
          </a:p>
          <a:p>
            <a:pPr indent="-330200" lvl="0" marL="457200" rtl="0" algn="l">
              <a:spcBef>
                <a:spcPts val="0"/>
              </a:spcBef>
              <a:spcAft>
                <a:spcPts val="0"/>
              </a:spcAft>
              <a:buSzPts val="1600"/>
              <a:buChar char="●"/>
            </a:pPr>
            <a:r>
              <a:rPr b="1" lang="en" sz="1600"/>
              <a:t>Customized side-by-side</a:t>
            </a:r>
            <a:endParaRPr b="1" sz="1600"/>
          </a:p>
          <a:p>
            <a:pPr indent="-330200" lvl="0" marL="457200" rtl="0" algn="l">
              <a:spcBef>
                <a:spcPts val="0"/>
              </a:spcBef>
              <a:spcAft>
                <a:spcPts val="0"/>
              </a:spcAft>
              <a:buSzPts val="1600"/>
              <a:buChar char="●"/>
            </a:pPr>
            <a:r>
              <a:rPr b="1" lang="en" sz="1600"/>
              <a:t>One year isn’t enough time</a:t>
            </a:r>
            <a:endParaRPr b="1" sz="1600"/>
          </a:p>
          <a:p>
            <a:pPr indent="0" lvl="0" marL="0" rtl="0" algn="l">
              <a:spcBef>
                <a:spcPts val="1600"/>
              </a:spcBef>
              <a:spcAft>
                <a:spcPts val="0"/>
              </a:spcAft>
              <a:buNone/>
            </a:pPr>
            <a:r>
              <a:rPr b="1" lang="en" sz="1600"/>
              <a:t>New Idea</a:t>
            </a:r>
            <a:endParaRPr b="1" sz="1600"/>
          </a:p>
          <a:p>
            <a:pPr indent="-330200" lvl="0" marL="457200" rtl="0" algn="l">
              <a:spcBef>
                <a:spcPts val="1600"/>
              </a:spcBef>
              <a:spcAft>
                <a:spcPts val="0"/>
              </a:spcAft>
              <a:buSzPts val="1600"/>
              <a:buChar char="●"/>
            </a:pPr>
            <a:r>
              <a:rPr b="1" lang="en" sz="1600"/>
              <a:t>Simple model</a:t>
            </a:r>
            <a:endParaRPr b="1" sz="1600"/>
          </a:p>
          <a:p>
            <a:pPr indent="-330200" lvl="0" marL="457200" rtl="0" algn="l">
              <a:spcBef>
                <a:spcPts val="0"/>
              </a:spcBef>
              <a:spcAft>
                <a:spcPts val="0"/>
              </a:spcAft>
              <a:buSzPts val="1600"/>
              <a:buChar char="●"/>
            </a:pPr>
            <a:r>
              <a:rPr b="1" lang="en" sz="1600"/>
              <a:t>One aspect</a:t>
            </a:r>
            <a:endParaRPr b="1" sz="1600"/>
          </a:p>
          <a:p>
            <a:pPr indent="-330200" lvl="0" marL="457200" rtl="0" algn="l">
              <a:spcBef>
                <a:spcPts val="0"/>
              </a:spcBef>
              <a:spcAft>
                <a:spcPts val="0"/>
              </a:spcAft>
              <a:buSzPts val="1600"/>
              <a:buChar char="●"/>
            </a:pPr>
            <a:r>
              <a:rPr b="1" lang="en" sz="1600"/>
              <a:t>Manageable with given time</a:t>
            </a:r>
            <a:endParaRPr b="1" sz="1600"/>
          </a:p>
        </p:txBody>
      </p:sp>
      <p:sp>
        <p:nvSpPr>
          <p:cNvPr id="73" name="Google Shape;73;p14"/>
          <p:cNvSpPr txBox="1"/>
          <p:nvPr/>
        </p:nvSpPr>
        <p:spPr>
          <a:xfrm>
            <a:off x="0" y="1044775"/>
            <a:ext cx="4299600" cy="3475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Goal: Build a machine that is capable of transporting compost from one place to another in a small village in Malawi. </a:t>
            </a:r>
            <a:endParaRPr sz="1600">
              <a:solidFill>
                <a:schemeClr val="lt1"/>
              </a:solidFill>
              <a:latin typeface="Roboto"/>
              <a:ea typeface="Roboto"/>
              <a:cs typeface="Roboto"/>
              <a:sym typeface="Roboto"/>
            </a:endParaRPr>
          </a:p>
          <a:p>
            <a:pPr indent="-330200" lvl="0" marL="457200" rtl="0" algn="l">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Easy to use and easy to maintain.</a:t>
            </a:r>
            <a:endParaRPr sz="1600">
              <a:solidFill>
                <a:schemeClr val="lt1"/>
              </a:solidFill>
              <a:latin typeface="Roboto"/>
              <a:ea typeface="Roboto"/>
              <a:cs typeface="Roboto"/>
              <a:sym typeface="Roboto"/>
            </a:endParaRPr>
          </a:p>
          <a:p>
            <a:pPr indent="-330200" lvl="0" marL="457200" rtl="0" algn="l">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This project was created in order to help a poor country complete an everyday task much easier.</a:t>
            </a:r>
            <a:endParaRPr sz="1600">
              <a:solidFill>
                <a:schemeClr val="lt1"/>
              </a:solidFill>
              <a:latin typeface="Roboto"/>
              <a:ea typeface="Roboto"/>
              <a:cs typeface="Roboto"/>
              <a:sym typeface="Roboto"/>
            </a:endParaRPr>
          </a:p>
          <a:p>
            <a:pPr indent="-330200" lvl="0" marL="457200" rtl="0" algn="l">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Client: Dr. McDonnell</a:t>
            </a:r>
            <a:endParaRPr sz="1600">
              <a:solidFill>
                <a:schemeClr val="lt1"/>
              </a:solidFill>
              <a:latin typeface="Roboto"/>
              <a:ea typeface="Roboto"/>
              <a:cs typeface="Roboto"/>
              <a:sym typeface="Roboto"/>
            </a:endParaRPr>
          </a:p>
        </p:txBody>
      </p:sp>
      <p:sp>
        <p:nvSpPr>
          <p:cNvPr id="74" name="Google Shape;74;p14"/>
          <p:cNvSpPr txBox="1"/>
          <p:nvPr>
            <p:ph idx="12" type="sldNum"/>
          </p:nvPr>
        </p:nvSpPr>
        <p:spPr>
          <a:xfrm>
            <a:off x="7928117" y="4663225"/>
            <a:ext cx="1092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Husain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539725"/>
            <a:ext cx="8520600" cy="7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Functional Decomposition</a:t>
            </a:r>
            <a:endParaRPr sz="2800"/>
          </a:p>
        </p:txBody>
      </p:sp>
      <p:sp>
        <p:nvSpPr>
          <p:cNvPr id="80" name="Google Shape;80;p15"/>
          <p:cNvSpPr txBox="1"/>
          <p:nvPr>
            <p:ph idx="12" type="sldNum"/>
          </p:nvPr>
        </p:nvSpPr>
        <p:spPr>
          <a:xfrm>
            <a:off x="7939617" y="4663225"/>
            <a:ext cx="1081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rPr>
              <a:t> Husain</a:t>
            </a:r>
            <a:r>
              <a:rPr lang="en">
                <a:solidFill>
                  <a:schemeClr val="dk2"/>
                </a:solidFill>
              </a:rPr>
              <a:t>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solidFill>
                  <a:schemeClr val="dk2"/>
                </a:solidFill>
              </a:rPr>
              <a:t>10/12/2020</a:t>
            </a:r>
            <a:endParaRPr>
              <a:solidFill>
                <a:schemeClr val="dk2"/>
              </a:solidFill>
            </a:endParaRPr>
          </a:p>
          <a:p>
            <a:pPr indent="0" lvl="0" marL="0" rtl="0" algn="r">
              <a:spcBef>
                <a:spcPts val="0"/>
              </a:spcBef>
              <a:spcAft>
                <a:spcPts val="0"/>
              </a:spcAft>
              <a:buNone/>
            </a:pPr>
            <a:r>
              <a:rPr lang="en">
                <a:solidFill>
                  <a:schemeClr val="dk2"/>
                </a:solidFill>
              </a:rPr>
              <a:t>Malawi-20F03</a:t>
            </a:r>
            <a:endParaRPr/>
          </a:p>
        </p:txBody>
      </p:sp>
      <p:pic>
        <p:nvPicPr>
          <p:cNvPr id="81" name="Google Shape;81;p15"/>
          <p:cNvPicPr preferRelativeResize="0"/>
          <p:nvPr/>
        </p:nvPicPr>
        <p:blipFill rotWithShape="1">
          <a:blip r:embed="rId3">
            <a:alphaModFix/>
          </a:blip>
          <a:srcRect b="16839" l="0" r="0" t="16839"/>
          <a:stretch/>
        </p:blipFill>
        <p:spPr>
          <a:xfrm>
            <a:off x="0" y="2228412"/>
            <a:ext cx="9144001" cy="2001375"/>
          </a:xfrm>
          <a:prstGeom prst="rect">
            <a:avLst/>
          </a:prstGeom>
          <a:noFill/>
          <a:ln>
            <a:noFill/>
          </a:ln>
        </p:spPr>
      </p:pic>
      <p:sp>
        <p:nvSpPr>
          <p:cNvPr id="82" name="Google Shape;82;p15"/>
          <p:cNvSpPr txBox="1"/>
          <p:nvPr/>
        </p:nvSpPr>
        <p:spPr>
          <a:xfrm>
            <a:off x="414250" y="1058625"/>
            <a:ext cx="8607000" cy="8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accent1"/>
                </a:solidFill>
                <a:latin typeface="Roboto"/>
                <a:ea typeface="Roboto"/>
                <a:cs typeface="Roboto"/>
                <a:sym typeface="Roboto"/>
              </a:rPr>
              <a:t>Building a Black Box model broke down the teams goal in short and simple steps. This helped the team to see the main what exactly we needed and helped us in our </a:t>
            </a:r>
            <a:r>
              <a:rPr lang="en" sz="1500">
                <a:solidFill>
                  <a:schemeClr val="accent1"/>
                </a:solidFill>
                <a:latin typeface="Roboto"/>
                <a:ea typeface="Roboto"/>
                <a:cs typeface="Roboto"/>
                <a:sym typeface="Roboto"/>
              </a:rPr>
              <a:t>Concept</a:t>
            </a:r>
            <a:r>
              <a:rPr lang="en" sz="1500">
                <a:solidFill>
                  <a:schemeClr val="accent1"/>
                </a:solidFill>
                <a:latin typeface="Roboto"/>
                <a:ea typeface="Roboto"/>
                <a:cs typeface="Roboto"/>
                <a:sym typeface="Roboto"/>
              </a:rPr>
              <a:t> Generation process. </a:t>
            </a:r>
            <a:endParaRPr sz="1500">
              <a:solidFill>
                <a:schemeClr val="accent1"/>
              </a:solidFill>
              <a:latin typeface="Roboto"/>
              <a:ea typeface="Roboto"/>
              <a:cs typeface="Roboto"/>
              <a:sym typeface="Roboto"/>
            </a:endParaRPr>
          </a:p>
        </p:txBody>
      </p:sp>
      <p:sp>
        <p:nvSpPr>
          <p:cNvPr id="83" name="Google Shape;83;p15"/>
          <p:cNvSpPr txBox="1"/>
          <p:nvPr/>
        </p:nvSpPr>
        <p:spPr>
          <a:xfrm>
            <a:off x="3404100" y="4229775"/>
            <a:ext cx="23358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Roboto"/>
                <a:ea typeface="Roboto"/>
                <a:cs typeface="Roboto"/>
                <a:sym typeface="Roboto"/>
              </a:rPr>
              <a:t>Figure 1: Black Box Model</a:t>
            </a:r>
            <a:endParaRPr>
              <a:solidFill>
                <a:schemeClr val="accen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247925" y="1444475"/>
            <a:ext cx="3842100" cy="61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Concept Generation</a:t>
            </a:r>
            <a:endParaRPr b="1"/>
          </a:p>
          <a:p>
            <a:pPr indent="0" lvl="0" marL="0" rtl="0" algn="l">
              <a:spcBef>
                <a:spcPts val="0"/>
              </a:spcBef>
              <a:spcAft>
                <a:spcPts val="0"/>
              </a:spcAft>
              <a:buNone/>
            </a:pPr>
            <a:r>
              <a:t/>
            </a:r>
            <a:endParaRPr/>
          </a:p>
        </p:txBody>
      </p:sp>
      <p:sp>
        <p:nvSpPr>
          <p:cNvPr id="89" name="Google Shape;89;p16"/>
          <p:cNvSpPr txBox="1"/>
          <p:nvPr>
            <p:ph idx="1" type="body"/>
          </p:nvPr>
        </p:nvSpPr>
        <p:spPr>
          <a:xfrm>
            <a:off x="4644675" y="144225"/>
            <a:ext cx="4166400" cy="499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100"/>
              <a:t>Ways of loading/dumping</a:t>
            </a:r>
            <a:endParaRPr b="1" sz="1100"/>
          </a:p>
          <a:p>
            <a:pPr indent="0" lvl="0" marL="0" rtl="0" algn="l">
              <a:lnSpc>
                <a:spcPct val="100000"/>
              </a:lnSpc>
              <a:spcBef>
                <a:spcPts val="0"/>
              </a:spcBef>
              <a:spcAft>
                <a:spcPts val="0"/>
              </a:spcAft>
              <a:buNone/>
            </a:pPr>
            <a:r>
              <a:t/>
            </a:r>
            <a:endParaRPr b="1" sz="1100"/>
          </a:p>
          <a:p>
            <a:pPr indent="-298450" lvl="0" marL="457200" rtl="0" algn="l">
              <a:lnSpc>
                <a:spcPct val="100000"/>
              </a:lnSpc>
              <a:spcBef>
                <a:spcPts val="0"/>
              </a:spcBef>
              <a:spcAft>
                <a:spcPts val="0"/>
              </a:spcAft>
              <a:buSzPts val="1100"/>
              <a:buChar char="●"/>
            </a:pPr>
            <a:r>
              <a:rPr lang="en" sz="1100"/>
              <a:t>Side Loading/Dumping</a:t>
            </a:r>
            <a:endParaRPr sz="1100"/>
          </a:p>
          <a:p>
            <a:pPr indent="-298450" lvl="0" marL="457200" rtl="0" algn="l">
              <a:lnSpc>
                <a:spcPct val="100000"/>
              </a:lnSpc>
              <a:spcBef>
                <a:spcPts val="0"/>
              </a:spcBef>
              <a:spcAft>
                <a:spcPts val="0"/>
              </a:spcAft>
              <a:buSzPts val="1100"/>
              <a:buChar char="●"/>
            </a:pPr>
            <a:r>
              <a:rPr lang="en" sz="1100"/>
              <a:t>Rear Loading/Dumping </a:t>
            </a:r>
            <a:endParaRPr sz="1100"/>
          </a:p>
          <a:p>
            <a:pPr indent="-298450" lvl="1" marL="914400" rtl="0" algn="l">
              <a:lnSpc>
                <a:spcPct val="100000"/>
              </a:lnSpc>
              <a:spcBef>
                <a:spcPts val="0"/>
              </a:spcBef>
              <a:spcAft>
                <a:spcPts val="0"/>
              </a:spcAft>
              <a:buClr>
                <a:schemeClr val="lt1"/>
              </a:buClr>
              <a:buSzPts val="1100"/>
              <a:buFont typeface="Roboto"/>
              <a:buChar char="○"/>
            </a:pPr>
            <a:r>
              <a:t/>
            </a:r>
            <a:endParaRPr b="1" sz="900"/>
          </a:p>
          <a:p>
            <a:pPr indent="0" lvl="0" marL="0" rtl="0" algn="l">
              <a:lnSpc>
                <a:spcPct val="100000"/>
              </a:lnSpc>
              <a:spcBef>
                <a:spcPts val="0"/>
              </a:spcBef>
              <a:spcAft>
                <a:spcPts val="0"/>
              </a:spcAft>
              <a:buNone/>
            </a:pPr>
            <a:r>
              <a:rPr b="1" lang="en" sz="1100"/>
              <a:t>Traction/Tires:</a:t>
            </a:r>
            <a:endParaRPr b="1" sz="1100"/>
          </a:p>
          <a:p>
            <a:pPr indent="0" lvl="0" marL="0" rtl="0" algn="l">
              <a:lnSpc>
                <a:spcPct val="100000"/>
              </a:lnSpc>
              <a:spcBef>
                <a:spcPts val="0"/>
              </a:spcBef>
              <a:spcAft>
                <a:spcPts val="0"/>
              </a:spcAft>
              <a:buNone/>
            </a:pPr>
            <a:r>
              <a:t/>
            </a:r>
            <a:endParaRPr b="1" sz="1100"/>
          </a:p>
          <a:p>
            <a:pPr indent="-298450" lvl="0" marL="457200" rtl="0" algn="l">
              <a:spcBef>
                <a:spcPts val="0"/>
              </a:spcBef>
              <a:spcAft>
                <a:spcPts val="0"/>
              </a:spcAft>
              <a:buSzPts val="1100"/>
              <a:buChar char="●"/>
            </a:pPr>
            <a:r>
              <a:rPr lang="en" sz="1100"/>
              <a:t>Offroad</a:t>
            </a:r>
            <a:endParaRPr sz="1100"/>
          </a:p>
          <a:p>
            <a:pPr indent="-298450" lvl="0" marL="457200" rtl="0" algn="l">
              <a:spcBef>
                <a:spcPts val="0"/>
              </a:spcBef>
              <a:spcAft>
                <a:spcPts val="0"/>
              </a:spcAft>
              <a:buSzPts val="1100"/>
              <a:buChar char="●"/>
            </a:pPr>
            <a:r>
              <a:rPr lang="en" sz="1100"/>
              <a:t>Tracks</a:t>
            </a:r>
            <a:endParaRPr sz="1100"/>
          </a:p>
          <a:p>
            <a:pPr indent="-298450" lvl="0" marL="457200" rtl="0" algn="l">
              <a:spcBef>
                <a:spcPts val="0"/>
              </a:spcBef>
              <a:spcAft>
                <a:spcPts val="0"/>
              </a:spcAft>
              <a:buSzPts val="1100"/>
              <a:buChar char="●"/>
            </a:pPr>
            <a:r>
              <a:rPr lang="en" sz="1100"/>
              <a:t>Foam-filled </a:t>
            </a:r>
            <a:endParaRPr sz="1100"/>
          </a:p>
          <a:p>
            <a:pPr indent="0" lvl="0" marL="0" rtl="0" algn="l">
              <a:spcBef>
                <a:spcPts val="1600"/>
              </a:spcBef>
              <a:spcAft>
                <a:spcPts val="0"/>
              </a:spcAft>
              <a:buNone/>
            </a:pPr>
            <a:r>
              <a:rPr b="1" lang="en" sz="1100"/>
              <a:t>Dumping mechanism</a:t>
            </a:r>
            <a:endParaRPr b="1" sz="1100"/>
          </a:p>
          <a:p>
            <a:pPr indent="-298450" lvl="0" marL="457200" rtl="0" algn="l">
              <a:spcBef>
                <a:spcPts val="1600"/>
              </a:spcBef>
              <a:spcAft>
                <a:spcPts val="0"/>
              </a:spcAft>
              <a:buSzPts val="1100"/>
              <a:buChar char="●"/>
            </a:pPr>
            <a:r>
              <a:rPr lang="en" sz="1100"/>
              <a:t>Hydraulics</a:t>
            </a:r>
            <a:endParaRPr sz="1100"/>
          </a:p>
          <a:p>
            <a:pPr indent="-298450" lvl="0" marL="457200" rtl="0" algn="l">
              <a:spcBef>
                <a:spcPts val="0"/>
              </a:spcBef>
              <a:spcAft>
                <a:spcPts val="0"/>
              </a:spcAft>
              <a:buSzPts val="1100"/>
              <a:buChar char="●"/>
            </a:pPr>
            <a:r>
              <a:rPr lang="en" sz="1100"/>
              <a:t>Mechanical (Pulley)</a:t>
            </a:r>
            <a:endParaRPr sz="1100"/>
          </a:p>
          <a:p>
            <a:pPr indent="-298450" lvl="0" marL="457200" rtl="0" algn="l">
              <a:spcBef>
                <a:spcPts val="0"/>
              </a:spcBef>
              <a:spcAft>
                <a:spcPts val="0"/>
              </a:spcAft>
              <a:buSzPts val="1100"/>
              <a:buChar char="●"/>
            </a:pPr>
            <a:r>
              <a:rPr lang="en" sz="1100"/>
              <a:t>Scissor Lift </a:t>
            </a:r>
            <a:endParaRPr sz="1100"/>
          </a:p>
          <a:p>
            <a:pPr indent="0" lvl="0" marL="0" rtl="0" algn="l">
              <a:spcBef>
                <a:spcPts val="1600"/>
              </a:spcBef>
              <a:spcAft>
                <a:spcPts val="0"/>
              </a:spcAft>
              <a:buNone/>
            </a:pPr>
            <a:r>
              <a:rPr b="1" lang="en" sz="1100"/>
              <a:t>Ways of Transportation</a:t>
            </a:r>
            <a:endParaRPr b="1" sz="1100"/>
          </a:p>
          <a:p>
            <a:pPr indent="-298450" lvl="0" marL="457200" rtl="0" algn="l">
              <a:spcBef>
                <a:spcPts val="1600"/>
              </a:spcBef>
              <a:spcAft>
                <a:spcPts val="0"/>
              </a:spcAft>
              <a:buSzPts val="1100"/>
              <a:buChar char="●"/>
            </a:pPr>
            <a:r>
              <a:rPr lang="en" sz="1100"/>
              <a:t>Hand pushed </a:t>
            </a:r>
            <a:endParaRPr sz="1100"/>
          </a:p>
          <a:p>
            <a:pPr indent="-298450" lvl="0" marL="457200" rtl="0" algn="l">
              <a:spcBef>
                <a:spcPts val="0"/>
              </a:spcBef>
              <a:spcAft>
                <a:spcPts val="0"/>
              </a:spcAft>
              <a:buSzPts val="1100"/>
              <a:buChar char="●"/>
            </a:pPr>
            <a:r>
              <a:rPr lang="en" sz="1100"/>
              <a:t>Tricycle/bicycle</a:t>
            </a:r>
            <a:endParaRPr sz="1100"/>
          </a:p>
          <a:p>
            <a:pPr indent="-298450" lvl="0" marL="457200" rtl="0" algn="l">
              <a:spcBef>
                <a:spcPts val="0"/>
              </a:spcBef>
              <a:spcAft>
                <a:spcPts val="0"/>
              </a:spcAft>
              <a:buClr>
                <a:schemeClr val="lt2"/>
              </a:buClr>
              <a:buSzPts val="1100"/>
              <a:buChar char="●"/>
            </a:pPr>
            <a:r>
              <a:rPr lang="en" sz="1100">
                <a:solidFill>
                  <a:schemeClr val="lt2"/>
                </a:solidFill>
              </a:rPr>
              <a:t>AC motor </a:t>
            </a:r>
            <a:endParaRPr sz="1100">
              <a:solidFill>
                <a:schemeClr val="lt2"/>
              </a:solidFill>
            </a:endParaRPr>
          </a:p>
          <a:p>
            <a:pPr indent="0" lvl="0" marL="0" rtl="0" algn="l">
              <a:lnSpc>
                <a:spcPct val="100000"/>
              </a:lnSpc>
              <a:spcBef>
                <a:spcPts val="1600"/>
              </a:spcBef>
              <a:spcAft>
                <a:spcPts val="0"/>
              </a:spcAft>
              <a:buNone/>
            </a:pPr>
            <a:r>
              <a:rPr b="1" lang="en" sz="1100">
                <a:solidFill>
                  <a:schemeClr val="lt2"/>
                </a:solidFill>
              </a:rPr>
              <a:t>Material</a:t>
            </a:r>
            <a:endParaRPr b="1" sz="1100">
              <a:solidFill>
                <a:schemeClr val="lt2"/>
              </a:solidFill>
            </a:endParaRPr>
          </a:p>
          <a:p>
            <a:pPr indent="-298450" lvl="0" marL="457200" rtl="0" algn="l">
              <a:lnSpc>
                <a:spcPct val="100000"/>
              </a:lnSpc>
              <a:spcBef>
                <a:spcPts val="0"/>
              </a:spcBef>
              <a:spcAft>
                <a:spcPts val="0"/>
              </a:spcAft>
              <a:buClr>
                <a:schemeClr val="lt2"/>
              </a:buClr>
              <a:buSzPts val="1100"/>
              <a:buChar char="●"/>
            </a:pPr>
            <a:r>
              <a:rPr lang="en" sz="1100">
                <a:solidFill>
                  <a:schemeClr val="lt2"/>
                </a:solidFill>
              </a:rPr>
              <a:t>8020 Aluminum</a:t>
            </a:r>
            <a:endParaRPr sz="900">
              <a:solidFill>
                <a:schemeClr val="lt2"/>
              </a:solidFill>
            </a:endParaRPr>
          </a:p>
          <a:p>
            <a:pPr indent="0" lvl="0" marL="0" rtl="0" algn="l">
              <a:spcBef>
                <a:spcPts val="0"/>
              </a:spcBef>
              <a:spcAft>
                <a:spcPts val="1600"/>
              </a:spcAft>
              <a:buNone/>
            </a:pPr>
            <a:r>
              <a:t/>
            </a:r>
            <a:endParaRPr sz="1100"/>
          </a:p>
        </p:txBody>
      </p:sp>
      <p:sp>
        <p:nvSpPr>
          <p:cNvPr id="90" name="Google Shape;90;p16"/>
          <p:cNvSpPr txBox="1"/>
          <p:nvPr/>
        </p:nvSpPr>
        <p:spPr>
          <a:xfrm>
            <a:off x="149575" y="2502700"/>
            <a:ext cx="4166400" cy="2094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300">
              <a:solidFill>
                <a:schemeClr val="lt1"/>
              </a:solidFill>
              <a:latin typeface="Roboto"/>
              <a:ea typeface="Roboto"/>
              <a:cs typeface="Roboto"/>
              <a:sym typeface="Roboto"/>
            </a:endParaRPr>
          </a:p>
          <a:p>
            <a:pPr indent="0" lvl="0" marL="457200" rtl="0" algn="l">
              <a:spcBef>
                <a:spcPts val="0"/>
              </a:spcBef>
              <a:spcAft>
                <a:spcPts val="0"/>
              </a:spcAft>
              <a:buNone/>
            </a:pPr>
            <a:r>
              <a:t/>
            </a:r>
            <a:endParaRPr b="1" sz="1300">
              <a:solidFill>
                <a:schemeClr val="lt1"/>
              </a:solidFill>
              <a:latin typeface="Roboto"/>
              <a:ea typeface="Roboto"/>
              <a:cs typeface="Roboto"/>
              <a:sym typeface="Roboto"/>
            </a:endParaRPr>
          </a:p>
          <a:p>
            <a:pPr indent="0" lvl="0" marL="0" rtl="0" algn="l">
              <a:spcBef>
                <a:spcPts val="0"/>
              </a:spcBef>
              <a:spcAft>
                <a:spcPts val="0"/>
              </a:spcAft>
              <a:buNone/>
            </a:pPr>
            <a:r>
              <a:t/>
            </a:r>
            <a:endParaRPr b="1" sz="1300">
              <a:solidFill>
                <a:schemeClr val="lt1"/>
              </a:solidFill>
              <a:latin typeface="Roboto"/>
              <a:ea typeface="Roboto"/>
              <a:cs typeface="Roboto"/>
              <a:sym typeface="Roboto"/>
            </a:endParaRPr>
          </a:p>
          <a:p>
            <a:pPr indent="0" lvl="0" marL="0" rtl="0" algn="l">
              <a:spcBef>
                <a:spcPts val="0"/>
              </a:spcBef>
              <a:spcAft>
                <a:spcPts val="0"/>
              </a:spcAft>
              <a:buNone/>
            </a:pPr>
            <a:r>
              <a:t/>
            </a:r>
            <a:endParaRPr b="1" sz="1300">
              <a:solidFill>
                <a:schemeClr val="lt1"/>
              </a:solidFill>
              <a:latin typeface="Roboto"/>
              <a:ea typeface="Roboto"/>
              <a:cs typeface="Roboto"/>
              <a:sym typeface="Roboto"/>
            </a:endParaRPr>
          </a:p>
          <a:p>
            <a:pPr indent="0" lvl="0" marL="0" rtl="0" algn="l">
              <a:spcBef>
                <a:spcPts val="0"/>
              </a:spcBef>
              <a:spcAft>
                <a:spcPts val="0"/>
              </a:spcAft>
              <a:buNone/>
            </a:pPr>
            <a:r>
              <a:t/>
            </a:r>
            <a:endParaRPr b="1" sz="1300">
              <a:solidFill>
                <a:schemeClr val="lt1"/>
              </a:solidFill>
              <a:latin typeface="Roboto"/>
              <a:ea typeface="Roboto"/>
              <a:cs typeface="Roboto"/>
              <a:sym typeface="Roboto"/>
            </a:endParaRPr>
          </a:p>
          <a:p>
            <a:pPr indent="0" lvl="0" marL="0" rtl="0" algn="l">
              <a:spcBef>
                <a:spcPts val="0"/>
              </a:spcBef>
              <a:spcAft>
                <a:spcPts val="0"/>
              </a:spcAft>
              <a:buNone/>
            </a:pPr>
            <a:r>
              <a:t/>
            </a:r>
            <a:endParaRPr b="1" sz="1300">
              <a:solidFill>
                <a:schemeClr val="lt1"/>
              </a:solidFill>
              <a:latin typeface="Roboto"/>
              <a:ea typeface="Roboto"/>
              <a:cs typeface="Roboto"/>
              <a:sym typeface="Roboto"/>
            </a:endParaRPr>
          </a:p>
          <a:p>
            <a:pPr indent="0" lvl="0" marL="457200" rtl="0" algn="l">
              <a:spcBef>
                <a:spcPts val="0"/>
              </a:spcBef>
              <a:spcAft>
                <a:spcPts val="0"/>
              </a:spcAft>
              <a:buNone/>
            </a:pPr>
            <a:r>
              <a:t/>
            </a:r>
            <a:endParaRPr b="1" sz="1300">
              <a:solidFill>
                <a:schemeClr val="lt1"/>
              </a:solidFill>
              <a:latin typeface="Roboto"/>
              <a:ea typeface="Roboto"/>
              <a:cs typeface="Roboto"/>
              <a:sym typeface="Roboto"/>
            </a:endParaRPr>
          </a:p>
          <a:p>
            <a:pPr indent="0" lvl="0" marL="0" rtl="0" algn="l">
              <a:spcBef>
                <a:spcPts val="0"/>
              </a:spcBef>
              <a:spcAft>
                <a:spcPts val="0"/>
              </a:spcAft>
              <a:buNone/>
            </a:pPr>
            <a:r>
              <a:t/>
            </a:r>
            <a:endParaRPr b="1" sz="1300">
              <a:solidFill>
                <a:schemeClr val="lt1"/>
              </a:solidFill>
              <a:latin typeface="Roboto"/>
              <a:ea typeface="Roboto"/>
              <a:cs typeface="Roboto"/>
              <a:sym typeface="Roboto"/>
            </a:endParaRPr>
          </a:p>
        </p:txBody>
      </p:sp>
      <p:sp>
        <p:nvSpPr>
          <p:cNvPr id="91" name="Google Shape;91;p16"/>
          <p:cNvSpPr txBox="1"/>
          <p:nvPr>
            <p:ph idx="12" type="sldNum"/>
          </p:nvPr>
        </p:nvSpPr>
        <p:spPr>
          <a:xfrm>
            <a:off x="7951143" y="4663225"/>
            <a:ext cx="10701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 Husain</a:t>
            </a:r>
            <a:r>
              <a:rPr lang="en"/>
              <a:t>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p:txBody>
      </p:sp>
      <p:sp>
        <p:nvSpPr>
          <p:cNvPr id="92" name="Google Shape;92;p16"/>
          <p:cNvSpPr txBox="1"/>
          <p:nvPr/>
        </p:nvSpPr>
        <p:spPr>
          <a:xfrm>
            <a:off x="529325" y="2059775"/>
            <a:ext cx="3279300" cy="1691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Roboto"/>
                <a:ea typeface="Roboto"/>
                <a:cs typeface="Roboto"/>
                <a:sym typeface="Roboto"/>
              </a:rPr>
              <a:t>Our concepts were generated largely based on our customer and client needs. For each part of the design, we came up with at least two different ways to satisfy these needs. These can be seen below in more </a:t>
            </a:r>
            <a:r>
              <a:rPr b="1" lang="en">
                <a:solidFill>
                  <a:schemeClr val="lt1"/>
                </a:solidFill>
                <a:latin typeface="Roboto"/>
                <a:ea typeface="Roboto"/>
                <a:cs typeface="Roboto"/>
                <a:sym typeface="Roboto"/>
              </a:rPr>
              <a:t>detail</a:t>
            </a:r>
            <a:r>
              <a:rPr b="1" lang="en">
                <a:solidFill>
                  <a:schemeClr val="lt1"/>
                </a:solidFill>
                <a:latin typeface="Roboto"/>
                <a:ea typeface="Roboto"/>
                <a:cs typeface="Roboto"/>
                <a:sym typeface="Roboto"/>
              </a:rPr>
              <a:t>. </a:t>
            </a:r>
            <a:endParaRPr b="1">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Designs </a:t>
            </a:r>
            <a:endParaRPr/>
          </a:p>
        </p:txBody>
      </p:sp>
      <p:sp>
        <p:nvSpPr>
          <p:cNvPr id="98" name="Google Shape;98;p17"/>
          <p:cNvSpPr txBox="1"/>
          <p:nvPr>
            <p:ph idx="1" type="body"/>
          </p:nvPr>
        </p:nvSpPr>
        <p:spPr>
          <a:xfrm>
            <a:off x="2853675" y="1394550"/>
            <a:ext cx="6073200" cy="7374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lt2"/>
              </a:buClr>
              <a:buSzPts val="1300"/>
              <a:buFont typeface="Roboto"/>
              <a:buChar char="●"/>
            </a:pPr>
            <a:r>
              <a:rPr b="1" lang="en">
                <a:solidFill>
                  <a:schemeClr val="lt2"/>
                </a:solidFill>
              </a:rPr>
              <a:t>To the left are some of the designs our team came up with. The design process for these designs is described in more detail in the following slides. </a:t>
            </a:r>
            <a:r>
              <a:rPr b="1" lang="en">
                <a:solidFill>
                  <a:schemeClr val="lt2"/>
                </a:solidFill>
              </a:rPr>
              <a:t> </a:t>
            </a:r>
            <a:endParaRPr b="1">
              <a:solidFill>
                <a:schemeClr val="lt2"/>
              </a:solidFill>
            </a:endParaRPr>
          </a:p>
          <a:p>
            <a:pPr indent="0" lvl="0" marL="457200" rtl="0" algn="l">
              <a:lnSpc>
                <a:spcPct val="100000"/>
              </a:lnSpc>
              <a:spcBef>
                <a:spcPts val="0"/>
              </a:spcBef>
              <a:spcAft>
                <a:spcPts val="0"/>
              </a:spcAft>
              <a:buNone/>
            </a:pPr>
            <a:r>
              <a:t/>
            </a:r>
            <a:endParaRPr b="1">
              <a:solidFill>
                <a:srgbClr val="FF0000"/>
              </a:solidFill>
            </a:endParaRPr>
          </a:p>
          <a:p>
            <a:pPr indent="0" lvl="0" marL="457200" rtl="0" algn="l">
              <a:lnSpc>
                <a:spcPct val="100000"/>
              </a:lnSpc>
              <a:spcBef>
                <a:spcPts val="0"/>
              </a:spcBef>
              <a:spcAft>
                <a:spcPts val="0"/>
              </a:spcAft>
              <a:buNone/>
            </a:pPr>
            <a:r>
              <a:t/>
            </a:r>
            <a:endParaRPr b="1">
              <a:solidFill>
                <a:srgbClr val="FF0000"/>
              </a:solidFill>
            </a:endParaRPr>
          </a:p>
          <a:p>
            <a:pPr indent="0" lvl="0" marL="457200" rtl="0" algn="l">
              <a:lnSpc>
                <a:spcPct val="100000"/>
              </a:lnSpc>
              <a:spcBef>
                <a:spcPts val="0"/>
              </a:spcBef>
              <a:spcAft>
                <a:spcPts val="0"/>
              </a:spcAft>
              <a:buNone/>
            </a:pPr>
            <a:r>
              <a:t/>
            </a:r>
            <a:endParaRPr>
              <a:solidFill>
                <a:srgbClr val="FF0000"/>
              </a:solidFill>
            </a:endParaRPr>
          </a:p>
        </p:txBody>
      </p:sp>
      <p:sp>
        <p:nvSpPr>
          <p:cNvPr id="99" name="Google Shape;99;p17"/>
          <p:cNvSpPr txBox="1"/>
          <p:nvPr>
            <p:ph idx="12" type="sldNum"/>
          </p:nvPr>
        </p:nvSpPr>
        <p:spPr>
          <a:xfrm>
            <a:off x="7928117" y="4663225"/>
            <a:ext cx="1092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Hope-</a:t>
            </a:r>
            <a:r>
              <a:rPr lang="en"/>
              <a:t> </a:t>
            </a:r>
            <a:fld id="{00000000-1234-1234-1234-123412341234}" type="slidenum">
              <a:rPr lang="en"/>
              <a:t>‹#›</a:t>
            </a:fld>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a:t>
            </a:r>
            <a:endParaRPr/>
          </a:p>
        </p:txBody>
      </p:sp>
      <p:pic>
        <p:nvPicPr>
          <p:cNvPr id="100" name="Google Shape;100;p17"/>
          <p:cNvPicPr preferRelativeResize="0"/>
          <p:nvPr/>
        </p:nvPicPr>
        <p:blipFill>
          <a:blip r:embed="rId3">
            <a:alphaModFix/>
          </a:blip>
          <a:stretch>
            <a:fillRect/>
          </a:stretch>
        </p:blipFill>
        <p:spPr>
          <a:xfrm>
            <a:off x="311725" y="1394550"/>
            <a:ext cx="2388650" cy="1499836"/>
          </a:xfrm>
          <a:prstGeom prst="rect">
            <a:avLst/>
          </a:prstGeom>
          <a:noFill/>
          <a:ln>
            <a:noFill/>
          </a:ln>
        </p:spPr>
      </p:pic>
      <p:sp>
        <p:nvSpPr>
          <p:cNvPr id="101" name="Google Shape;101;p17"/>
          <p:cNvSpPr txBox="1"/>
          <p:nvPr/>
        </p:nvSpPr>
        <p:spPr>
          <a:xfrm>
            <a:off x="638450" y="2894375"/>
            <a:ext cx="1735200" cy="2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2: Potential Design 1</a:t>
            </a:r>
            <a:endParaRPr sz="1000">
              <a:latin typeface="Roboto"/>
              <a:ea typeface="Roboto"/>
              <a:cs typeface="Roboto"/>
              <a:sym typeface="Roboto"/>
            </a:endParaRPr>
          </a:p>
        </p:txBody>
      </p:sp>
      <p:pic>
        <p:nvPicPr>
          <p:cNvPr id="102" name="Google Shape;102;p17"/>
          <p:cNvPicPr preferRelativeResize="0"/>
          <p:nvPr/>
        </p:nvPicPr>
        <p:blipFill>
          <a:blip r:embed="rId4">
            <a:alphaModFix/>
          </a:blip>
          <a:stretch>
            <a:fillRect/>
          </a:stretch>
        </p:blipFill>
        <p:spPr>
          <a:xfrm>
            <a:off x="311725" y="3234475"/>
            <a:ext cx="2235501" cy="1499825"/>
          </a:xfrm>
          <a:prstGeom prst="rect">
            <a:avLst/>
          </a:prstGeom>
          <a:noFill/>
          <a:ln>
            <a:noFill/>
          </a:ln>
        </p:spPr>
      </p:pic>
      <p:sp>
        <p:nvSpPr>
          <p:cNvPr id="103" name="Google Shape;103;p17"/>
          <p:cNvSpPr txBox="1"/>
          <p:nvPr/>
        </p:nvSpPr>
        <p:spPr>
          <a:xfrm>
            <a:off x="561875" y="4734300"/>
            <a:ext cx="1735200" cy="2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3: Potential Design 2</a:t>
            </a:r>
            <a:endParaRPr sz="1000"/>
          </a:p>
        </p:txBody>
      </p:sp>
      <p:graphicFrame>
        <p:nvGraphicFramePr>
          <p:cNvPr id="104" name="Google Shape;104;p17"/>
          <p:cNvGraphicFramePr/>
          <p:nvPr/>
        </p:nvGraphicFramePr>
        <p:xfrm>
          <a:off x="2853675" y="2258625"/>
          <a:ext cx="3000000" cy="3000000"/>
        </p:xfrm>
        <a:graphic>
          <a:graphicData uri="http://schemas.openxmlformats.org/drawingml/2006/table">
            <a:tbl>
              <a:tblPr>
                <a:noFill/>
                <a:tableStyleId>{4B17FB7D-C213-4543-937F-E733DB6F8583}</a:tableStyleId>
              </a:tblPr>
              <a:tblGrid>
                <a:gridCol w="984850"/>
                <a:gridCol w="2601700"/>
                <a:gridCol w="2486650"/>
              </a:tblGrid>
              <a:tr h="275525">
                <a:tc>
                  <a:txBody>
                    <a:bodyPr/>
                    <a:lstStyle/>
                    <a:p>
                      <a:pPr indent="0" lvl="0" marL="0" rtl="0" algn="ctr">
                        <a:spcBef>
                          <a:spcPts val="0"/>
                        </a:spcBef>
                        <a:spcAft>
                          <a:spcPts val="0"/>
                        </a:spcAft>
                        <a:buNone/>
                      </a:pPr>
                      <a:r>
                        <a:rPr b="1" lang="en" sz="1700"/>
                        <a:t>Design</a:t>
                      </a:r>
                      <a:endParaRPr b="1" sz="1700"/>
                    </a:p>
                  </a:txBody>
                  <a:tcPr marT="91425" marB="91425" marR="91425" marL="91425"/>
                </a:tc>
                <a:tc>
                  <a:txBody>
                    <a:bodyPr/>
                    <a:lstStyle/>
                    <a:p>
                      <a:pPr indent="0" lvl="0" marL="0" rtl="0" algn="ctr">
                        <a:spcBef>
                          <a:spcPts val="0"/>
                        </a:spcBef>
                        <a:spcAft>
                          <a:spcPts val="0"/>
                        </a:spcAft>
                        <a:buNone/>
                      </a:pPr>
                      <a:r>
                        <a:rPr b="1" lang="en" sz="1700"/>
                        <a:t>Advantages</a:t>
                      </a:r>
                      <a:endParaRPr b="1" sz="1700"/>
                    </a:p>
                  </a:txBody>
                  <a:tcPr marT="91425" marB="91425" marR="91425" marL="91425"/>
                </a:tc>
                <a:tc>
                  <a:txBody>
                    <a:bodyPr/>
                    <a:lstStyle/>
                    <a:p>
                      <a:pPr indent="0" lvl="0" marL="0" rtl="0" algn="ctr">
                        <a:spcBef>
                          <a:spcPts val="0"/>
                        </a:spcBef>
                        <a:spcAft>
                          <a:spcPts val="0"/>
                        </a:spcAft>
                        <a:buNone/>
                      </a:pPr>
                      <a:r>
                        <a:rPr b="1" lang="en" sz="1700"/>
                        <a:t>Disadvantages</a:t>
                      </a:r>
                      <a:endParaRPr b="1" sz="1700"/>
                    </a:p>
                  </a:txBody>
                  <a:tcPr marT="91425" marB="91425" marR="91425" marL="91425"/>
                </a:tc>
              </a:tr>
              <a:tr h="801350">
                <a:tc>
                  <a:txBody>
                    <a:bodyPr/>
                    <a:lstStyle/>
                    <a:p>
                      <a:pPr indent="0" lvl="0" marL="0" rtl="0" algn="l">
                        <a:spcBef>
                          <a:spcPts val="0"/>
                        </a:spcBef>
                        <a:spcAft>
                          <a:spcPts val="0"/>
                        </a:spcAft>
                        <a:buNone/>
                      </a:pPr>
                      <a:r>
                        <a:rPr b="1" lang="en"/>
                        <a:t>Figure 2</a:t>
                      </a:r>
                      <a:endParaRPr b="1"/>
                    </a:p>
                  </a:txBody>
                  <a:tcPr marT="91425" marB="91425" marR="91425" marL="91425"/>
                </a:tc>
                <a:tc>
                  <a:txBody>
                    <a:bodyPr/>
                    <a:lstStyle/>
                    <a:p>
                      <a:pPr indent="-298450" lvl="0" marL="457200" rtl="0" algn="l">
                        <a:spcBef>
                          <a:spcPts val="0"/>
                        </a:spcBef>
                        <a:spcAft>
                          <a:spcPts val="0"/>
                        </a:spcAft>
                        <a:buSzPts val="1100"/>
                        <a:buChar char="●"/>
                      </a:pPr>
                      <a:r>
                        <a:rPr lang="en" sz="1100"/>
                        <a:t>Tracks make the vehicle good with rough terrain</a:t>
                      </a:r>
                      <a:endParaRPr sz="1100"/>
                    </a:p>
                    <a:p>
                      <a:pPr indent="-298450" lvl="0" marL="457200" rtl="0" algn="l">
                        <a:spcBef>
                          <a:spcPts val="0"/>
                        </a:spcBef>
                        <a:spcAft>
                          <a:spcPts val="0"/>
                        </a:spcAft>
                        <a:buSzPts val="1100"/>
                        <a:buChar char="●"/>
                      </a:pPr>
                      <a:r>
                        <a:rPr lang="en" sz="1100"/>
                        <a:t>Scissor lift can hold large loads </a:t>
                      </a:r>
                      <a:endParaRPr sz="1100"/>
                    </a:p>
                  </a:txBody>
                  <a:tcPr marT="91425" marB="91425" marR="91425" marL="91425"/>
                </a:tc>
                <a:tc>
                  <a:txBody>
                    <a:bodyPr/>
                    <a:lstStyle/>
                    <a:p>
                      <a:pPr indent="-298450" lvl="0" marL="457200" rtl="0" algn="l">
                        <a:spcBef>
                          <a:spcPts val="0"/>
                        </a:spcBef>
                        <a:spcAft>
                          <a:spcPts val="0"/>
                        </a:spcAft>
                        <a:buSzPts val="1100"/>
                        <a:buChar char="●"/>
                      </a:pPr>
                      <a:r>
                        <a:rPr lang="en" sz="1100"/>
                        <a:t>Heavy for one person to bike </a:t>
                      </a:r>
                      <a:endParaRPr sz="1100"/>
                    </a:p>
                    <a:p>
                      <a:pPr indent="-298450" lvl="0" marL="457200" rtl="0" algn="l">
                        <a:spcBef>
                          <a:spcPts val="0"/>
                        </a:spcBef>
                        <a:spcAft>
                          <a:spcPts val="0"/>
                        </a:spcAft>
                        <a:buSzPts val="1100"/>
                        <a:buChar char="●"/>
                      </a:pPr>
                      <a:r>
                        <a:rPr lang="en" sz="1100"/>
                        <a:t>Tall and maybe hard to get compost in </a:t>
                      </a:r>
                      <a:endParaRPr sz="1100"/>
                    </a:p>
                  </a:txBody>
                  <a:tcPr marT="91425" marB="91425" marR="91425" marL="91425"/>
                </a:tc>
              </a:tr>
              <a:tr h="1132150">
                <a:tc>
                  <a:txBody>
                    <a:bodyPr/>
                    <a:lstStyle/>
                    <a:p>
                      <a:pPr indent="0" lvl="0" marL="0" rtl="0" algn="l">
                        <a:spcBef>
                          <a:spcPts val="0"/>
                        </a:spcBef>
                        <a:spcAft>
                          <a:spcPts val="0"/>
                        </a:spcAft>
                        <a:buNone/>
                      </a:pPr>
                      <a:r>
                        <a:rPr b="1" lang="en"/>
                        <a:t>Figure 3</a:t>
                      </a:r>
                      <a:endParaRPr b="1"/>
                    </a:p>
                  </a:txBody>
                  <a:tcPr marT="91425" marB="91425" marR="91425" marL="91425"/>
                </a:tc>
                <a:tc>
                  <a:txBody>
                    <a:bodyPr/>
                    <a:lstStyle/>
                    <a:p>
                      <a:pPr indent="-298450" lvl="0" marL="457200" rtl="0" algn="l">
                        <a:spcBef>
                          <a:spcPts val="0"/>
                        </a:spcBef>
                        <a:spcAft>
                          <a:spcPts val="0"/>
                        </a:spcAft>
                        <a:buSzPts val="1100"/>
                        <a:buChar char="●"/>
                      </a:pPr>
                      <a:r>
                        <a:rPr lang="en" sz="1100"/>
                        <a:t>Rear loading/dumping system means less work to get compost out </a:t>
                      </a:r>
                      <a:endParaRPr sz="1100"/>
                    </a:p>
                    <a:p>
                      <a:pPr indent="-298450" lvl="0" marL="457200" rtl="0" algn="l">
                        <a:spcBef>
                          <a:spcPts val="0"/>
                        </a:spcBef>
                        <a:spcAft>
                          <a:spcPts val="0"/>
                        </a:spcAft>
                        <a:buSzPts val="1100"/>
                        <a:buChar char="●"/>
                      </a:pPr>
                      <a:r>
                        <a:rPr lang="en" sz="1100"/>
                        <a:t>Foam-Filled tires are less likely to puncture</a:t>
                      </a:r>
                      <a:endParaRPr sz="1100"/>
                    </a:p>
                  </a:txBody>
                  <a:tcPr marT="91425" marB="91425" marR="91425" marL="91425"/>
                </a:tc>
                <a:tc>
                  <a:txBody>
                    <a:bodyPr/>
                    <a:lstStyle/>
                    <a:p>
                      <a:pPr indent="-298450" lvl="0" marL="457200" rtl="0" algn="l">
                        <a:spcBef>
                          <a:spcPts val="0"/>
                        </a:spcBef>
                        <a:spcAft>
                          <a:spcPts val="0"/>
                        </a:spcAft>
                        <a:buSzPts val="1100"/>
                        <a:buChar char="●"/>
                      </a:pPr>
                      <a:r>
                        <a:rPr lang="en" sz="1100"/>
                        <a:t>Can’t make device too big/heavy or it won’t be able to get pulled by one person</a:t>
                      </a:r>
                      <a:endParaRPr sz="1100"/>
                    </a:p>
                    <a:p>
                      <a:pPr indent="-298450" lvl="0" marL="457200" rtl="0" algn="l">
                        <a:spcBef>
                          <a:spcPts val="0"/>
                        </a:spcBef>
                        <a:spcAft>
                          <a:spcPts val="0"/>
                        </a:spcAft>
                        <a:buSzPts val="1100"/>
                        <a:buChar char="●"/>
                      </a:pPr>
                      <a:r>
                        <a:rPr lang="en" sz="1100"/>
                        <a:t>Small capacity to hold compost</a:t>
                      </a:r>
                      <a:endParaRPr sz="11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94425" y="1668700"/>
            <a:ext cx="2162100" cy="104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t>Concept Evaluation</a:t>
            </a:r>
            <a:endParaRPr b="1" sz="2800"/>
          </a:p>
        </p:txBody>
      </p:sp>
      <p:sp>
        <p:nvSpPr>
          <p:cNvPr id="110" name="Google Shape;110;p18"/>
          <p:cNvSpPr txBox="1"/>
          <p:nvPr>
            <p:ph idx="1" type="body"/>
          </p:nvPr>
        </p:nvSpPr>
        <p:spPr>
          <a:xfrm>
            <a:off x="553075" y="2571750"/>
            <a:ext cx="26448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Morphological Matrix</a:t>
            </a:r>
            <a:endParaRPr sz="2000"/>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1600"/>
              </a:spcAft>
              <a:buNone/>
            </a:pPr>
            <a:r>
              <a:t/>
            </a:r>
            <a:endParaRPr>
              <a:solidFill>
                <a:srgbClr val="FF0000"/>
              </a:solidFill>
            </a:endParaRPr>
          </a:p>
        </p:txBody>
      </p:sp>
      <p:sp>
        <p:nvSpPr>
          <p:cNvPr id="111" name="Google Shape;111;p18"/>
          <p:cNvSpPr txBox="1"/>
          <p:nvPr>
            <p:ph idx="12" type="sldNum"/>
          </p:nvPr>
        </p:nvSpPr>
        <p:spPr>
          <a:xfrm>
            <a:off x="7905092" y="4663225"/>
            <a:ext cx="1116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Hope,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t>10/12/2020</a:t>
            </a:r>
            <a:endParaRPr/>
          </a:p>
          <a:p>
            <a:pPr indent="0" lvl="0" marL="0" rtl="0" algn="r">
              <a:spcBef>
                <a:spcPts val="0"/>
              </a:spcBef>
              <a:spcAft>
                <a:spcPts val="0"/>
              </a:spcAft>
              <a:buNone/>
            </a:pPr>
            <a:r>
              <a:rPr lang="en"/>
              <a:t>Malawi-20F03 </a:t>
            </a:r>
            <a:endParaRPr/>
          </a:p>
        </p:txBody>
      </p:sp>
      <p:sp>
        <p:nvSpPr>
          <p:cNvPr id="112" name="Google Shape;112;p18"/>
          <p:cNvSpPr txBox="1"/>
          <p:nvPr/>
        </p:nvSpPr>
        <p:spPr>
          <a:xfrm>
            <a:off x="828525" y="713650"/>
            <a:ext cx="31068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13" name="Google Shape;113;p18"/>
          <p:cNvPicPr preferRelativeResize="0"/>
          <p:nvPr/>
        </p:nvPicPr>
        <p:blipFill>
          <a:blip r:embed="rId3">
            <a:alphaModFix/>
          </a:blip>
          <a:stretch>
            <a:fillRect/>
          </a:stretch>
        </p:blipFill>
        <p:spPr>
          <a:xfrm>
            <a:off x="4019575" y="117900"/>
            <a:ext cx="4737361" cy="4545326"/>
          </a:xfrm>
          <a:prstGeom prst="rect">
            <a:avLst/>
          </a:prstGeom>
          <a:noFill/>
          <a:ln>
            <a:noFill/>
          </a:ln>
        </p:spPr>
      </p:pic>
      <p:sp>
        <p:nvSpPr>
          <p:cNvPr id="114" name="Google Shape;114;p18"/>
          <p:cNvSpPr txBox="1"/>
          <p:nvPr/>
        </p:nvSpPr>
        <p:spPr>
          <a:xfrm>
            <a:off x="5431400" y="4663225"/>
            <a:ext cx="1913700" cy="2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4: Morphological </a:t>
            </a:r>
            <a:r>
              <a:rPr lang="en" sz="1000">
                <a:latin typeface="Roboto"/>
                <a:ea typeface="Roboto"/>
                <a:cs typeface="Roboto"/>
                <a:sym typeface="Roboto"/>
              </a:rPr>
              <a:t>Matrix</a:t>
            </a: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539725"/>
            <a:ext cx="8520600" cy="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Design Alternatives</a:t>
            </a:r>
            <a:endParaRPr sz="2800"/>
          </a:p>
        </p:txBody>
      </p:sp>
      <p:sp>
        <p:nvSpPr>
          <p:cNvPr id="120" name="Google Shape;120;p19"/>
          <p:cNvSpPr txBox="1"/>
          <p:nvPr>
            <p:ph idx="12" type="sldNum"/>
          </p:nvPr>
        </p:nvSpPr>
        <p:spPr>
          <a:xfrm>
            <a:off x="8020169" y="4582675"/>
            <a:ext cx="10011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rPr>
              <a:t>    	        </a:t>
            </a:r>
            <a:r>
              <a:rPr lang="en">
                <a:solidFill>
                  <a:schemeClr val="dk2"/>
                </a:solidFill>
              </a:rPr>
              <a:t>     Hope-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solidFill>
                  <a:schemeClr val="dk2"/>
                </a:solidFill>
              </a:rPr>
              <a:t>10/12/2020</a:t>
            </a:r>
            <a:endParaRPr>
              <a:solidFill>
                <a:schemeClr val="dk2"/>
              </a:solidFill>
            </a:endParaRPr>
          </a:p>
          <a:p>
            <a:pPr indent="0" lvl="0" marL="0" rtl="0" algn="r">
              <a:spcBef>
                <a:spcPts val="0"/>
              </a:spcBef>
              <a:spcAft>
                <a:spcPts val="0"/>
              </a:spcAft>
              <a:buNone/>
            </a:pPr>
            <a:r>
              <a:rPr lang="en">
                <a:solidFill>
                  <a:schemeClr val="dk2"/>
                </a:solidFill>
              </a:rPr>
              <a:t>Malawi-20F03</a:t>
            </a:r>
            <a:endParaRPr/>
          </a:p>
        </p:txBody>
      </p:sp>
      <p:pic>
        <p:nvPicPr>
          <p:cNvPr id="121" name="Google Shape;121;p19"/>
          <p:cNvPicPr preferRelativeResize="0"/>
          <p:nvPr/>
        </p:nvPicPr>
        <p:blipFill>
          <a:blip r:embed="rId3">
            <a:alphaModFix/>
          </a:blip>
          <a:stretch>
            <a:fillRect/>
          </a:stretch>
        </p:blipFill>
        <p:spPr>
          <a:xfrm>
            <a:off x="555150" y="1551088"/>
            <a:ext cx="3414675" cy="2041326"/>
          </a:xfrm>
          <a:prstGeom prst="rect">
            <a:avLst/>
          </a:prstGeom>
          <a:noFill/>
          <a:ln>
            <a:noFill/>
          </a:ln>
        </p:spPr>
      </p:pic>
      <p:pic>
        <p:nvPicPr>
          <p:cNvPr id="122" name="Google Shape;122;p19"/>
          <p:cNvPicPr preferRelativeResize="0"/>
          <p:nvPr/>
        </p:nvPicPr>
        <p:blipFill>
          <a:blip r:embed="rId4">
            <a:alphaModFix/>
          </a:blip>
          <a:stretch>
            <a:fillRect/>
          </a:stretch>
        </p:blipFill>
        <p:spPr>
          <a:xfrm>
            <a:off x="4694750" y="149550"/>
            <a:ext cx="3325424" cy="2041326"/>
          </a:xfrm>
          <a:prstGeom prst="rect">
            <a:avLst/>
          </a:prstGeom>
          <a:noFill/>
          <a:ln>
            <a:noFill/>
          </a:ln>
        </p:spPr>
      </p:pic>
      <p:pic>
        <p:nvPicPr>
          <p:cNvPr id="123" name="Google Shape;123;p19"/>
          <p:cNvPicPr preferRelativeResize="0"/>
          <p:nvPr/>
        </p:nvPicPr>
        <p:blipFill>
          <a:blip r:embed="rId5">
            <a:alphaModFix/>
          </a:blip>
          <a:stretch>
            <a:fillRect/>
          </a:stretch>
        </p:blipFill>
        <p:spPr>
          <a:xfrm>
            <a:off x="4746625" y="2571750"/>
            <a:ext cx="3221675" cy="2174976"/>
          </a:xfrm>
          <a:prstGeom prst="rect">
            <a:avLst/>
          </a:prstGeom>
          <a:noFill/>
          <a:ln>
            <a:noFill/>
          </a:ln>
        </p:spPr>
      </p:pic>
      <p:sp>
        <p:nvSpPr>
          <p:cNvPr id="124" name="Google Shape;124;p19"/>
          <p:cNvSpPr txBox="1"/>
          <p:nvPr/>
        </p:nvSpPr>
        <p:spPr>
          <a:xfrm>
            <a:off x="868238" y="3647625"/>
            <a:ext cx="2788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5:  Design Alternative 1- off-road wagon</a:t>
            </a:r>
            <a:endParaRPr sz="1000">
              <a:latin typeface="Roboto"/>
              <a:ea typeface="Roboto"/>
              <a:cs typeface="Roboto"/>
              <a:sym typeface="Roboto"/>
            </a:endParaRPr>
          </a:p>
        </p:txBody>
      </p:sp>
      <p:sp>
        <p:nvSpPr>
          <p:cNvPr id="125" name="Google Shape;125;p19"/>
          <p:cNvSpPr txBox="1"/>
          <p:nvPr/>
        </p:nvSpPr>
        <p:spPr>
          <a:xfrm>
            <a:off x="4857463" y="2253525"/>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6: Design Alternative 2- </a:t>
            </a:r>
            <a:r>
              <a:rPr lang="en" sz="1000">
                <a:latin typeface="Roboto"/>
                <a:ea typeface="Roboto"/>
                <a:cs typeface="Roboto"/>
                <a:sym typeface="Roboto"/>
              </a:rPr>
              <a:t>bicycle</a:t>
            </a:r>
            <a:r>
              <a:rPr lang="en" sz="1000">
                <a:latin typeface="Roboto"/>
                <a:ea typeface="Roboto"/>
                <a:cs typeface="Roboto"/>
                <a:sym typeface="Roboto"/>
              </a:rPr>
              <a:t> on tracks</a:t>
            </a:r>
            <a:endParaRPr/>
          </a:p>
        </p:txBody>
      </p:sp>
      <p:sp>
        <p:nvSpPr>
          <p:cNvPr id="126" name="Google Shape;126;p19"/>
          <p:cNvSpPr txBox="1"/>
          <p:nvPr/>
        </p:nvSpPr>
        <p:spPr>
          <a:xfrm>
            <a:off x="4857475" y="4746725"/>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7: Design Alternative 3- scissor lift bicycle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11700" y="539725"/>
            <a:ext cx="4049400" cy="6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Design Alternatives</a:t>
            </a:r>
            <a:endParaRPr/>
          </a:p>
        </p:txBody>
      </p:sp>
      <p:sp>
        <p:nvSpPr>
          <p:cNvPr id="132" name="Google Shape;132;p20"/>
          <p:cNvSpPr txBox="1"/>
          <p:nvPr>
            <p:ph idx="12" type="sldNum"/>
          </p:nvPr>
        </p:nvSpPr>
        <p:spPr>
          <a:xfrm>
            <a:off x="8020175" y="4663225"/>
            <a:ext cx="10011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rPr>
              <a:t>Hope-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solidFill>
                  <a:schemeClr val="dk2"/>
                </a:solidFill>
              </a:rPr>
              <a:t>10/12/2020</a:t>
            </a:r>
            <a:endParaRPr>
              <a:solidFill>
                <a:schemeClr val="dk2"/>
              </a:solidFill>
            </a:endParaRPr>
          </a:p>
          <a:p>
            <a:pPr indent="0" lvl="0" marL="0" rtl="0" algn="r">
              <a:spcBef>
                <a:spcPts val="0"/>
              </a:spcBef>
              <a:spcAft>
                <a:spcPts val="0"/>
              </a:spcAft>
              <a:buNone/>
            </a:pPr>
            <a:r>
              <a:rPr lang="en">
                <a:solidFill>
                  <a:schemeClr val="dk2"/>
                </a:solidFill>
              </a:rPr>
              <a:t>Malawi-20F03</a:t>
            </a:r>
            <a:endParaRPr/>
          </a:p>
        </p:txBody>
      </p:sp>
      <p:pic>
        <p:nvPicPr>
          <p:cNvPr id="133" name="Google Shape;133;p20"/>
          <p:cNvPicPr preferRelativeResize="0"/>
          <p:nvPr/>
        </p:nvPicPr>
        <p:blipFill>
          <a:blip r:embed="rId3">
            <a:alphaModFix/>
          </a:blip>
          <a:stretch>
            <a:fillRect/>
          </a:stretch>
        </p:blipFill>
        <p:spPr>
          <a:xfrm>
            <a:off x="4572000" y="2622650"/>
            <a:ext cx="3712826" cy="1968526"/>
          </a:xfrm>
          <a:prstGeom prst="rect">
            <a:avLst/>
          </a:prstGeom>
          <a:noFill/>
          <a:ln>
            <a:noFill/>
          </a:ln>
        </p:spPr>
      </p:pic>
      <p:pic>
        <p:nvPicPr>
          <p:cNvPr id="134" name="Google Shape;134;p20"/>
          <p:cNvPicPr preferRelativeResize="0"/>
          <p:nvPr/>
        </p:nvPicPr>
        <p:blipFill>
          <a:blip r:embed="rId4">
            <a:alphaModFix/>
          </a:blip>
          <a:stretch>
            <a:fillRect/>
          </a:stretch>
        </p:blipFill>
        <p:spPr>
          <a:xfrm>
            <a:off x="4834288" y="146500"/>
            <a:ext cx="3256274" cy="2016775"/>
          </a:xfrm>
          <a:prstGeom prst="rect">
            <a:avLst/>
          </a:prstGeom>
          <a:noFill/>
          <a:ln>
            <a:noFill/>
          </a:ln>
        </p:spPr>
      </p:pic>
      <p:pic>
        <p:nvPicPr>
          <p:cNvPr id="135" name="Google Shape;135;p20"/>
          <p:cNvPicPr preferRelativeResize="0"/>
          <p:nvPr/>
        </p:nvPicPr>
        <p:blipFill>
          <a:blip r:embed="rId5">
            <a:alphaModFix/>
          </a:blip>
          <a:stretch>
            <a:fillRect/>
          </a:stretch>
        </p:blipFill>
        <p:spPr>
          <a:xfrm>
            <a:off x="383524" y="1651225"/>
            <a:ext cx="3256280" cy="2413600"/>
          </a:xfrm>
          <a:prstGeom prst="rect">
            <a:avLst/>
          </a:prstGeom>
          <a:noFill/>
          <a:ln>
            <a:noFill/>
          </a:ln>
        </p:spPr>
      </p:pic>
      <p:sp>
        <p:nvSpPr>
          <p:cNvPr id="136" name="Google Shape;136;p20"/>
          <p:cNvSpPr txBox="1"/>
          <p:nvPr/>
        </p:nvSpPr>
        <p:spPr>
          <a:xfrm>
            <a:off x="181062" y="4064825"/>
            <a:ext cx="3661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8: Design Alternative 4- off-road self-propelled wagon</a:t>
            </a:r>
            <a:endParaRPr/>
          </a:p>
        </p:txBody>
      </p:sp>
      <p:sp>
        <p:nvSpPr>
          <p:cNvPr id="137" name="Google Shape;137;p20"/>
          <p:cNvSpPr txBox="1"/>
          <p:nvPr/>
        </p:nvSpPr>
        <p:spPr>
          <a:xfrm>
            <a:off x="5146475" y="2163275"/>
            <a:ext cx="26319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9: Design Alternative 5- pulley wagon</a:t>
            </a:r>
            <a:endParaRPr/>
          </a:p>
        </p:txBody>
      </p:sp>
      <p:sp>
        <p:nvSpPr>
          <p:cNvPr id="138" name="Google Shape;138;p20"/>
          <p:cNvSpPr txBox="1"/>
          <p:nvPr/>
        </p:nvSpPr>
        <p:spPr>
          <a:xfrm>
            <a:off x="4569875" y="4598125"/>
            <a:ext cx="36612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10: Design Alternative 6- rear dumping/loading wagon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11700" y="275075"/>
            <a:ext cx="8520600" cy="5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Pugh Chart</a:t>
            </a:r>
            <a:endParaRPr sz="2800"/>
          </a:p>
        </p:txBody>
      </p:sp>
      <p:sp>
        <p:nvSpPr>
          <p:cNvPr id="144" name="Google Shape;144;p21"/>
          <p:cNvSpPr txBox="1"/>
          <p:nvPr>
            <p:ph idx="12" type="sldNum"/>
          </p:nvPr>
        </p:nvSpPr>
        <p:spPr>
          <a:xfrm>
            <a:off x="7836066" y="4663225"/>
            <a:ext cx="1185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rPr>
              <a:t> Shi, </a:t>
            </a:r>
            <a:fld id="{00000000-1234-1234-1234-123412341234}" type="slidenum">
              <a:rPr lang="en">
                <a:solidFill>
                  <a:schemeClr val="dk2"/>
                </a:solidFill>
              </a:rPr>
              <a:t>‹#›</a:t>
            </a:fld>
            <a:endParaRPr>
              <a:solidFill>
                <a:schemeClr val="dk2"/>
              </a:solidFill>
            </a:endParaRPr>
          </a:p>
          <a:p>
            <a:pPr indent="0" lvl="0" marL="0" rtl="0" algn="r">
              <a:spcBef>
                <a:spcPts val="0"/>
              </a:spcBef>
              <a:spcAft>
                <a:spcPts val="0"/>
              </a:spcAft>
              <a:buNone/>
            </a:pPr>
            <a:r>
              <a:rPr lang="en">
                <a:solidFill>
                  <a:schemeClr val="dk2"/>
                </a:solidFill>
              </a:rPr>
              <a:t>10/12/2020</a:t>
            </a:r>
            <a:endParaRPr>
              <a:solidFill>
                <a:schemeClr val="dk2"/>
              </a:solidFill>
            </a:endParaRPr>
          </a:p>
          <a:p>
            <a:pPr indent="0" lvl="0" marL="0" rtl="0" algn="r">
              <a:spcBef>
                <a:spcPts val="0"/>
              </a:spcBef>
              <a:spcAft>
                <a:spcPts val="0"/>
              </a:spcAft>
              <a:buNone/>
            </a:pPr>
            <a:r>
              <a:rPr lang="en">
                <a:solidFill>
                  <a:schemeClr val="dk2"/>
                </a:solidFill>
              </a:rPr>
              <a:t>Malawi-20F03</a:t>
            </a:r>
            <a:endParaRPr/>
          </a:p>
        </p:txBody>
      </p:sp>
      <p:sp>
        <p:nvSpPr>
          <p:cNvPr id="145" name="Google Shape;145;p21"/>
          <p:cNvSpPr txBox="1"/>
          <p:nvPr/>
        </p:nvSpPr>
        <p:spPr>
          <a:xfrm>
            <a:off x="161088" y="863075"/>
            <a:ext cx="3072300" cy="1356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chemeClr val="lt2"/>
                </a:solidFill>
                <a:latin typeface="Roboto"/>
                <a:ea typeface="Roboto"/>
                <a:cs typeface="Roboto"/>
                <a:sym typeface="Roboto"/>
              </a:rPr>
              <a:t>To rank our designs based on our customer and client needs, we used a pugh chart and ranked the designs on a scale of 1-5. We chose our datum to be a design currently on the market we liked. </a:t>
            </a:r>
            <a:endParaRPr>
              <a:solidFill>
                <a:schemeClr val="lt2"/>
              </a:solidFill>
              <a:latin typeface="Roboto"/>
              <a:ea typeface="Roboto"/>
              <a:cs typeface="Roboto"/>
              <a:sym typeface="Roboto"/>
            </a:endParaRPr>
          </a:p>
        </p:txBody>
      </p:sp>
      <p:pic>
        <p:nvPicPr>
          <p:cNvPr id="146" name="Google Shape;146;p21"/>
          <p:cNvPicPr preferRelativeResize="0"/>
          <p:nvPr/>
        </p:nvPicPr>
        <p:blipFill rotWithShape="1">
          <a:blip r:embed="rId3">
            <a:alphaModFix/>
          </a:blip>
          <a:srcRect b="15336" l="0" r="0" t="15329"/>
          <a:stretch/>
        </p:blipFill>
        <p:spPr>
          <a:xfrm>
            <a:off x="362025" y="2438522"/>
            <a:ext cx="2670425" cy="2345653"/>
          </a:xfrm>
          <a:prstGeom prst="rect">
            <a:avLst/>
          </a:prstGeom>
          <a:noFill/>
          <a:ln>
            <a:noFill/>
          </a:ln>
        </p:spPr>
      </p:pic>
      <p:sp>
        <p:nvSpPr>
          <p:cNvPr id="147" name="Google Shape;147;p21"/>
          <p:cNvSpPr txBox="1"/>
          <p:nvPr/>
        </p:nvSpPr>
        <p:spPr>
          <a:xfrm>
            <a:off x="1104750" y="4756525"/>
            <a:ext cx="1185000" cy="2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Figure 11: Datum</a:t>
            </a:r>
            <a:endParaRPr sz="1000">
              <a:latin typeface="Roboto"/>
              <a:ea typeface="Roboto"/>
              <a:cs typeface="Roboto"/>
              <a:sym typeface="Roboto"/>
            </a:endParaRPr>
          </a:p>
        </p:txBody>
      </p:sp>
      <p:sp>
        <p:nvSpPr>
          <p:cNvPr id="148" name="Google Shape;148;p21"/>
          <p:cNvSpPr txBox="1"/>
          <p:nvPr/>
        </p:nvSpPr>
        <p:spPr>
          <a:xfrm>
            <a:off x="362050" y="4407025"/>
            <a:ext cx="4545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[1]</a:t>
            </a:r>
            <a:endParaRPr>
              <a:latin typeface="Roboto"/>
              <a:ea typeface="Roboto"/>
              <a:cs typeface="Roboto"/>
              <a:sym typeface="Roboto"/>
            </a:endParaRPr>
          </a:p>
        </p:txBody>
      </p:sp>
      <p:pic>
        <p:nvPicPr>
          <p:cNvPr id="149" name="Google Shape;149;p21"/>
          <p:cNvPicPr preferRelativeResize="0"/>
          <p:nvPr/>
        </p:nvPicPr>
        <p:blipFill>
          <a:blip r:embed="rId4">
            <a:alphaModFix/>
          </a:blip>
          <a:stretch>
            <a:fillRect/>
          </a:stretch>
        </p:blipFill>
        <p:spPr>
          <a:xfrm>
            <a:off x="3348438" y="486000"/>
            <a:ext cx="5578326" cy="4084825"/>
          </a:xfrm>
          <a:prstGeom prst="rect">
            <a:avLst/>
          </a:prstGeom>
          <a:noFill/>
          <a:ln>
            <a:noFill/>
          </a:ln>
        </p:spPr>
      </p:pic>
      <p:sp>
        <p:nvSpPr>
          <p:cNvPr id="150" name="Google Shape;150;p21"/>
          <p:cNvSpPr txBox="1"/>
          <p:nvPr/>
        </p:nvSpPr>
        <p:spPr>
          <a:xfrm>
            <a:off x="5401113" y="92400"/>
            <a:ext cx="1473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Table 1: Pugh Chart</a:t>
            </a:r>
            <a:endParaRPr sz="10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